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3"/>
  </p:notesMasterIdLst>
  <p:sldIdLst>
    <p:sldId id="270" r:id="rId2"/>
    <p:sldId id="271" r:id="rId3"/>
    <p:sldId id="273" r:id="rId4"/>
    <p:sldId id="275" r:id="rId5"/>
    <p:sldId id="276" r:id="rId6"/>
    <p:sldId id="279" r:id="rId7"/>
    <p:sldId id="282" r:id="rId8"/>
    <p:sldId id="285" r:id="rId9"/>
    <p:sldId id="288" r:id="rId10"/>
    <p:sldId id="291" r:id="rId11"/>
    <p:sldId id="429" r:id="rId12"/>
    <p:sldId id="430" r:id="rId13"/>
    <p:sldId id="431" r:id="rId14"/>
    <p:sldId id="432" r:id="rId15"/>
    <p:sldId id="433" r:id="rId16"/>
    <p:sldId id="434" r:id="rId17"/>
    <p:sldId id="454" r:id="rId18"/>
    <p:sldId id="435" r:id="rId19"/>
    <p:sldId id="436" r:id="rId20"/>
    <p:sldId id="437" r:id="rId21"/>
    <p:sldId id="321" r:id="rId22"/>
    <p:sldId id="438" r:id="rId23"/>
    <p:sldId id="439" r:id="rId24"/>
    <p:sldId id="328" r:id="rId25"/>
    <p:sldId id="456" r:id="rId26"/>
    <p:sldId id="334" r:id="rId27"/>
    <p:sldId id="335" r:id="rId28"/>
    <p:sldId id="440" r:id="rId29"/>
    <p:sldId id="337" r:id="rId30"/>
    <p:sldId id="338" r:id="rId31"/>
    <p:sldId id="339" r:id="rId32"/>
    <p:sldId id="342" r:id="rId33"/>
    <p:sldId id="441" r:id="rId34"/>
    <p:sldId id="348" r:id="rId35"/>
    <p:sldId id="427" r:id="rId36"/>
    <p:sldId id="428" r:id="rId37"/>
    <p:sldId id="349" r:id="rId38"/>
    <p:sldId id="352" r:id="rId39"/>
    <p:sldId id="353" r:id="rId40"/>
    <p:sldId id="354" r:id="rId41"/>
    <p:sldId id="355" r:id="rId42"/>
    <p:sldId id="452" r:id="rId43"/>
    <p:sldId id="357" r:id="rId44"/>
    <p:sldId id="358" r:id="rId45"/>
    <p:sldId id="359" r:id="rId46"/>
    <p:sldId id="362" r:id="rId47"/>
    <p:sldId id="365" r:id="rId48"/>
    <p:sldId id="368" r:id="rId49"/>
    <p:sldId id="371" r:id="rId50"/>
    <p:sldId id="374" r:id="rId51"/>
    <p:sldId id="442" r:id="rId52"/>
    <p:sldId id="378" r:id="rId53"/>
    <p:sldId id="379" r:id="rId54"/>
    <p:sldId id="380" r:id="rId55"/>
    <p:sldId id="381" r:id="rId56"/>
    <p:sldId id="443" r:id="rId57"/>
    <p:sldId id="444" r:id="rId58"/>
    <p:sldId id="445" r:id="rId59"/>
    <p:sldId id="446" r:id="rId60"/>
    <p:sldId id="447" r:id="rId61"/>
    <p:sldId id="395" r:id="rId62"/>
    <p:sldId id="396" r:id="rId63"/>
    <p:sldId id="448" r:id="rId64"/>
    <p:sldId id="449" r:id="rId65"/>
    <p:sldId id="450" r:id="rId66"/>
    <p:sldId id="407" r:id="rId67"/>
    <p:sldId id="411" r:id="rId68"/>
    <p:sldId id="413" r:id="rId69"/>
    <p:sldId id="417" r:id="rId70"/>
    <p:sldId id="420" r:id="rId71"/>
    <p:sldId id="423" r:id="rId72"/>
  </p:sldIdLst>
  <p:sldSz cx="9144000" cy="6858000" type="screen4x3"/>
  <p:notesSz cx="6858000" cy="9144000"/>
  <p:custDataLst>
    <p:tags r:id="rId7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5472" userDrawn="1">
          <p15:clr>
            <a:srgbClr val="A4A3A4"/>
          </p15:clr>
        </p15:guide>
        <p15:guide id="3" pos="288" userDrawn="1">
          <p15:clr>
            <a:srgbClr val="A4A3A4"/>
          </p15:clr>
        </p15:guide>
        <p15:guide id="4"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a shah" initials="p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24F"/>
    <a:srgbClr val="F6E6E5"/>
    <a:srgbClr val="BBD090"/>
    <a:srgbClr val="4576B5"/>
    <a:srgbClr val="465724"/>
    <a:srgbClr val="FFB802"/>
    <a:srgbClr val="003262"/>
    <a:srgbClr val="888888"/>
    <a:srgbClr val="00B0DA"/>
    <a:srgbClr val="3B7E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2" autoAdjust="0"/>
    <p:restoredTop sz="94364" autoAdjust="0"/>
  </p:normalViewPr>
  <p:slideViewPr>
    <p:cSldViewPr>
      <p:cViewPr varScale="1">
        <p:scale>
          <a:sx n="128" d="100"/>
          <a:sy n="128" d="100"/>
        </p:scale>
        <p:origin x="1536" y="176"/>
      </p:cViewPr>
      <p:guideLst>
        <p:guide orient="horz" pos="1008"/>
        <p:guide pos="5472"/>
        <p:guide pos="288"/>
        <p:guide orient="horz" pos="307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36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a:t>
            </a:fld>
            <a:endParaRPr lang="en-US" dirty="0"/>
          </a:p>
        </p:txBody>
      </p:sp>
    </p:spTree>
    <p:extLst>
      <p:ext uri="{BB962C8B-B14F-4D97-AF65-F5344CB8AC3E}">
        <p14:creationId xmlns:p14="http://schemas.microsoft.com/office/powerpoint/2010/main" val="3902930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027216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37</a:t>
            </a:fld>
            <a:endParaRPr lang="en-US" dirty="0"/>
          </a:p>
        </p:txBody>
      </p:sp>
    </p:spTree>
    <p:extLst>
      <p:ext uri="{BB962C8B-B14F-4D97-AF65-F5344CB8AC3E}">
        <p14:creationId xmlns:p14="http://schemas.microsoft.com/office/powerpoint/2010/main" val="3716014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47</a:t>
            </a:fld>
            <a:endParaRPr lang="en-US" dirty="0"/>
          </a:p>
        </p:txBody>
      </p:sp>
    </p:spTree>
    <p:extLst>
      <p:ext uri="{BB962C8B-B14F-4D97-AF65-F5344CB8AC3E}">
        <p14:creationId xmlns:p14="http://schemas.microsoft.com/office/powerpoint/2010/main" val="858161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6</a:t>
            </a:fld>
            <a:endParaRPr lang="en-US" dirty="0"/>
          </a:p>
        </p:txBody>
      </p:sp>
    </p:spTree>
    <p:extLst>
      <p:ext uri="{BB962C8B-B14F-4D97-AF65-F5344CB8AC3E}">
        <p14:creationId xmlns:p14="http://schemas.microsoft.com/office/powerpoint/2010/main" val="887121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7</a:t>
            </a:fld>
            <a:endParaRPr lang="en-US" dirty="0"/>
          </a:p>
        </p:txBody>
      </p:sp>
    </p:spTree>
    <p:extLst>
      <p:ext uri="{BB962C8B-B14F-4D97-AF65-F5344CB8AC3E}">
        <p14:creationId xmlns:p14="http://schemas.microsoft.com/office/powerpoint/2010/main" val="4124843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8</a:t>
            </a:fld>
            <a:endParaRPr lang="en-US" dirty="0"/>
          </a:p>
        </p:txBody>
      </p:sp>
    </p:spTree>
    <p:extLst>
      <p:ext uri="{BB962C8B-B14F-4D97-AF65-F5344CB8AC3E}">
        <p14:creationId xmlns:p14="http://schemas.microsoft.com/office/powerpoint/2010/main" val="3418839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9</a:t>
            </a:fld>
            <a:endParaRPr lang="en-US" dirty="0"/>
          </a:p>
        </p:txBody>
      </p:sp>
    </p:spTree>
    <p:extLst>
      <p:ext uri="{BB962C8B-B14F-4D97-AF65-F5344CB8AC3E}">
        <p14:creationId xmlns:p14="http://schemas.microsoft.com/office/powerpoint/2010/main" val="2775174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10</a:t>
            </a:fld>
            <a:endParaRPr lang="en-US" dirty="0"/>
          </a:p>
        </p:txBody>
      </p:sp>
    </p:spTree>
    <p:extLst>
      <p:ext uri="{BB962C8B-B14F-4D97-AF65-F5344CB8AC3E}">
        <p14:creationId xmlns:p14="http://schemas.microsoft.com/office/powerpoint/2010/main" val="328067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CB6C83-B894-2740-9986-97D8BB6F6D98}" type="slidenum">
              <a:rPr lang="en-US" smtClean="0"/>
              <a:t>16</a:t>
            </a:fld>
            <a:endParaRPr lang="en-US" dirty="0"/>
          </a:p>
        </p:txBody>
      </p:sp>
    </p:spTree>
    <p:extLst>
      <p:ext uri="{BB962C8B-B14F-4D97-AF65-F5344CB8AC3E}">
        <p14:creationId xmlns:p14="http://schemas.microsoft.com/office/powerpoint/2010/main" val="3624248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CB6C83-B894-2740-9986-97D8BB6F6D98}" type="slidenum">
              <a:rPr lang="en-US" smtClean="0"/>
              <a:t>17</a:t>
            </a:fld>
            <a:endParaRPr lang="en-US" dirty="0"/>
          </a:p>
        </p:txBody>
      </p:sp>
    </p:spTree>
    <p:extLst>
      <p:ext uri="{BB962C8B-B14F-4D97-AF65-F5344CB8AC3E}">
        <p14:creationId xmlns:p14="http://schemas.microsoft.com/office/powerpoint/2010/main" val="100036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6492AF-BC2A-4188-B06F-754C36A745CF}" type="slidenum">
              <a:rPr lang="en-US" smtClean="0"/>
              <a:t>21</a:t>
            </a:fld>
            <a:endParaRPr lang="en-US" dirty="0"/>
          </a:p>
        </p:txBody>
      </p:sp>
    </p:spTree>
    <p:extLst>
      <p:ext uri="{BB962C8B-B14F-4D97-AF65-F5344CB8AC3E}">
        <p14:creationId xmlns:p14="http://schemas.microsoft.com/office/powerpoint/2010/main" val="809626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93145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E21D5CD6-2E0C-4B58-A076-1B9B4A17CA91}"/>
              </a:ext>
            </a:extLst>
          </p:cNvPr>
          <p:cNvSpPr>
            <a:spLocks noGrp="1"/>
          </p:cNvSpPr>
          <p:nvPr>
            <p:ph idx="1"/>
          </p:nvPr>
        </p:nvSpPr>
        <p:spPr>
          <a:xfrm>
            <a:off x="457200" y="1600200"/>
            <a:ext cx="8229600" cy="4525963"/>
          </a:xfrm>
        </p:spPr>
        <p:txBody>
          <a:bodyPr/>
          <a:lstStyle>
            <a:lvl1pPr marL="342000" indent="-342000">
              <a:buFont typeface="Arial" charset="0"/>
              <a:buChar char="•"/>
              <a:defRPr/>
            </a:lvl1pPr>
            <a:lvl2pPr marL="740664" indent="-284400">
              <a:buFont typeface="Arial" charset="0"/>
              <a:buChar char="•"/>
              <a:defRPr/>
            </a:lvl2pPr>
            <a:lvl3pPr marL="1143000" indent="-230400">
              <a:buFont typeface="Arial" charset="0"/>
              <a:buChar char="•"/>
              <a:defRPr/>
            </a:lvl3pPr>
            <a:lvl4pPr marL="1600200" indent="-230400">
              <a:buFont typeface="Arial" charset="0"/>
              <a:buChar char="•"/>
              <a:defRPr/>
            </a:lvl4pPr>
            <a:lvl5pPr marL="2057400" indent="-230400">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212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852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DE804F16-8F3F-4D33-8DBE-AADF2B43BF5D}"/>
              </a:ext>
            </a:extLst>
          </p:cNvPr>
          <p:cNvSpPr>
            <a:spLocks noGrp="1"/>
          </p:cNvSpPr>
          <p:nvPr>
            <p:ph sz="half" idx="1"/>
          </p:nvPr>
        </p:nvSpPr>
        <p:spPr>
          <a:xfrm>
            <a:off x="457200" y="1600200"/>
            <a:ext cx="4038600" cy="4525963"/>
          </a:xfrm>
        </p:spPr>
        <p:txBody>
          <a:bodyPr/>
          <a:lstStyle>
            <a:lvl1pPr marL="342900" indent="-342900">
              <a:buFont typeface="Arial" charset="0"/>
              <a:buChar char="•"/>
              <a:defRPr sz="2800"/>
            </a:lvl1pPr>
            <a:lvl2pPr marL="742950" indent="-285750">
              <a:buFont typeface="Arial" charset="0"/>
              <a:buChar char="•"/>
              <a:defRPr sz="2400"/>
            </a:lvl2pPr>
            <a:lvl3pPr marL="1143000" indent="-228600">
              <a:buFont typeface="Arial" charset="0"/>
              <a:buChar char="•"/>
              <a:defRPr sz="2000"/>
            </a:lvl3pPr>
            <a:lvl4pPr marL="1600200" indent="-228600">
              <a:buFont typeface="Arial" charset="0"/>
              <a:buChar char="•"/>
              <a:defRPr sz="1800"/>
            </a:lvl4pPr>
            <a:lvl5pPr marL="2057400" indent="-228600">
              <a:buFont typeface="Arial"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8F8A9834-BE4A-4E7A-9A09-BB72BDC2E6CA}"/>
              </a:ext>
            </a:extLst>
          </p:cNvPr>
          <p:cNvSpPr>
            <a:spLocks noGrp="1"/>
          </p:cNvSpPr>
          <p:nvPr>
            <p:ph sz="half" idx="2"/>
          </p:nvPr>
        </p:nvSpPr>
        <p:spPr>
          <a:xfrm>
            <a:off x="4648200" y="1600200"/>
            <a:ext cx="4038600" cy="4525963"/>
          </a:xfrm>
        </p:spPr>
        <p:txBody>
          <a:bodyPr/>
          <a:lstStyle>
            <a:lvl1pPr marL="342900" indent="-342900">
              <a:buFont typeface="Arial" charset="0"/>
              <a:buChar char="•"/>
              <a:defRPr sz="2800"/>
            </a:lvl1pPr>
            <a:lvl2pPr marL="742950" indent="-285750">
              <a:buFont typeface="Arial" charset="0"/>
              <a:buChar char="•"/>
              <a:defRPr sz="2400"/>
            </a:lvl2pPr>
            <a:lvl3pPr marL="1143000" indent="-228600">
              <a:buFont typeface="Arial" charset="0"/>
              <a:buChar char="•"/>
              <a:defRPr sz="2000"/>
            </a:lvl3pPr>
            <a:lvl4pPr marL="1600200" indent="-228600">
              <a:buFont typeface="Arial" charset="0"/>
              <a:buChar char="•"/>
              <a:defRPr sz="1800"/>
            </a:lvl4pPr>
            <a:lvl5pPr marL="2057400" indent="-228600">
              <a:buFont typeface="Arial"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44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535113"/>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D8C66F6B-4BE1-48F9-8D98-41FCDD5E7955}"/>
              </a:ext>
            </a:extLst>
          </p:cNvPr>
          <p:cNvSpPr>
            <a:spLocks noGrp="1"/>
          </p:cNvSpPr>
          <p:nvPr>
            <p:ph sz="half" idx="2"/>
          </p:nvPr>
        </p:nvSpPr>
        <p:spPr>
          <a:xfrm>
            <a:off x="457200" y="2373312"/>
            <a:ext cx="4040188" cy="3951288"/>
          </a:xfrm>
        </p:spPr>
        <p:txBody>
          <a:bodyPr/>
          <a:lstStyle>
            <a:lvl1pPr marL="342900" indent="-342900">
              <a:buFont typeface="Arial" charset="0"/>
              <a:buChar char="•"/>
              <a:defRPr sz="2400"/>
            </a:lvl1pPr>
            <a:lvl2pPr marL="800100" indent="-342900">
              <a:buFont typeface="Arial" charset="0"/>
              <a:buChar char="•"/>
              <a:defRPr sz="2000"/>
            </a:lvl2pPr>
            <a:lvl3pPr marL="1200150" indent="-285750">
              <a:buFont typeface="Arial" charset="0"/>
              <a:buChar char="•"/>
              <a:defRPr sz="1800"/>
            </a:lvl3pPr>
            <a:lvl4pPr marL="1657350" indent="-285750">
              <a:buFont typeface="Arial" charset="0"/>
              <a:buChar char="•"/>
              <a:defRPr sz="1600"/>
            </a:lvl4pPr>
            <a:lvl5pPr marL="2114550" indent="-285750">
              <a:buFont typeface="Arial"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a:extLst>
              <a:ext uri="{FF2B5EF4-FFF2-40B4-BE49-F238E27FC236}">
                <a16:creationId xmlns:a16="http://schemas.microsoft.com/office/drawing/2014/main" id="{CD7C6EB6-4C16-4E10-A08F-AB60F419B4F4}"/>
              </a:ext>
            </a:extLst>
          </p:cNvPr>
          <p:cNvSpPr>
            <a:spLocks noGrp="1"/>
          </p:cNvSpPr>
          <p:nvPr>
            <p:ph sz="quarter" idx="4"/>
          </p:nvPr>
        </p:nvSpPr>
        <p:spPr>
          <a:xfrm>
            <a:off x="4645025" y="2373312"/>
            <a:ext cx="4041775" cy="3951288"/>
          </a:xfrm>
        </p:spPr>
        <p:txBody>
          <a:bodyPr/>
          <a:lstStyle>
            <a:lvl1pPr marL="342900" indent="-342900">
              <a:buFont typeface="Arial" charset="0"/>
              <a:buChar char="•"/>
              <a:defRPr sz="2400"/>
            </a:lvl1pPr>
            <a:lvl2pPr marL="800100" indent="-342900">
              <a:buFont typeface="Arial" charset="0"/>
              <a:buChar char="•"/>
              <a:defRPr sz="2000"/>
            </a:lvl2pPr>
            <a:lvl3pPr marL="1200150" indent="-285750">
              <a:buFont typeface="Arial" charset="0"/>
              <a:buChar char="•"/>
              <a:defRPr sz="1800"/>
            </a:lvl3pPr>
            <a:lvl4pPr marL="1657350" indent="-285750">
              <a:buFont typeface="Arial" charset="0"/>
              <a:buChar char="•"/>
              <a:defRPr sz="1600"/>
            </a:lvl4pPr>
            <a:lvl5pPr marL="2114550" indent="-285750">
              <a:buFont typeface="Arial"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890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403539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615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689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Without Logo">
    <p:bg>
      <p:bgPr>
        <a:solidFill>
          <a:srgbClr val="00325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676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48961250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91" r:id="rId9"/>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microsoft.com/en-us/research/blog/microsoft-researchers-achieve-new-conversational-speech-recognition-milestone/" TargetMode="External"/><Relationship Id="rId2" Type="http://schemas.openxmlformats.org/officeDocument/2006/relationships/hyperlink" Target="https://www.ibm.com/blogs/watson/2017/03/reaching-new-records-in-speech-recognition/"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www.statmt.org/wmt17/pdf/WMT17.pdf" TargetMode="External"/><Relationship Id="rId2" Type="http://schemas.openxmlformats.org/officeDocument/2006/relationships/hyperlink" Target="https://www.microsoft.com/en-us/research/uploads/prod/2018/03/final-achieving-human.pdf" TargetMode="Externa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Sphere" TargetMode="External"/><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hyperlink" Target="https://en.wikipedia.org/wiki/Natural_satellite" TargetMode="External"/><Relationship Id="rId5" Type="http://schemas.openxmlformats.org/officeDocument/2006/relationships/hyperlink" Target="https://en.wikipedia.org/wiki/Galactic_Center" TargetMode="External"/><Relationship Id="rId4" Type="http://schemas.openxmlformats.org/officeDocument/2006/relationships/hyperlink" Target="https://en.wikipedia.org/wiki/Star"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Some Basic Definitions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777572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lstStyle/>
          <a:p>
            <a:r>
              <a:rPr lang="en-US"/>
              <a:t>Image Classification</a:t>
            </a:r>
            <a:endParaRPr lang="en-US" dirty="0"/>
          </a:p>
        </p:txBody>
      </p:sp>
      <p:sp>
        <p:nvSpPr>
          <p:cNvPr id="8" name="Content Placeholder 2">
            <a:extLst>
              <a:ext uri="{FF2B5EF4-FFF2-40B4-BE49-F238E27FC236}">
                <a16:creationId xmlns:a16="http://schemas.microsoft.com/office/drawing/2014/main" id="{B2CC8566-4360-3245-8467-7D8C809906B8}"/>
              </a:ext>
            </a:extLst>
          </p:cNvPr>
          <p:cNvSpPr txBox="1">
            <a:spLocks/>
          </p:cNvSpPr>
          <p:nvPr/>
        </p:nvSpPr>
        <p:spPr>
          <a:xfrm>
            <a:off x="457200" y="1462638"/>
            <a:ext cx="8229600" cy="617622"/>
          </a:xfrm>
          <a:prstGeom prst="rect">
            <a:avLst/>
          </a:prstGeom>
        </p:spPr>
        <p:txBody>
          <a:bodyPr vert="horz" lIns="91440" tIns="45720" rIns="91440" bIns="45720" rtlCol="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t>ImageNet Large Scale Visual Recognition Challenge </a:t>
            </a:r>
            <a:br>
              <a:rPr lang="en-US" sz="1800" dirty="0"/>
            </a:br>
            <a:r>
              <a:rPr lang="en-US" sz="1800" dirty="0"/>
              <a:t>1.4 M images, 1,000 classes</a:t>
            </a:r>
          </a:p>
        </p:txBody>
      </p:sp>
      <p:grpSp>
        <p:nvGrpSpPr>
          <p:cNvPr id="7" name="Group 6"/>
          <p:cNvGrpSpPr/>
          <p:nvPr/>
        </p:nvGrpSpPr>
        <p:grpSpPr>
          <a:xfrm>
            <a:off x="297504" y="2237883"/>
            <a:ext cx="8548993" cy="4002790"/>
            <a:chOff x="297504" y="2237883"/>
            <a:chExt cx="8548993" cy="4002790"/>
          </a:xfrm>
        </p:grpSpPr>
        <p:grpSp>
          <p:nvGrpSpPr>
            <p:cNvPr id="10" name="Group 9"/>
            <p:cNvGrpSpPr/>
            <p:nvPr/>
          </p:nvGrpSpPr>
          <p:grpSpPr>
            <a:xfrm>
              <a:off x="1074097" y="2396458"/>
              <a:ext cx="7772400" cy="3025341"/>
              <a:chOff x="887897" y="1991139"/>
              <a:chExt cx="7772400" cy="3025341"/>
            </a:xfrm>
          </p:grpSpPr>
          <p:cxnSp>
            <p:nvCxnSpPr>
              <p:cNvPr id="45" name="Straight Connector 44"/>
              <p:cNvCxnSpPr/>
              <p:nvPr/>
            </p:nvCxnSpPr>
            <p:spPr>
              <a:xfrm>
                <a:off x="887897" y="5016480"/>
                <a:ext cx="777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87897" y="4515678"/>
                <a:ext cx="777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87897" y="4018722"/>
                <a:ext cx="777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87897" y="3495261"/>
                <a:ext cx="777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87897" y="2998305"/>
                <a:ext cx="777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87897" y="2504661"/>
                <a:ext cx="777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87897" y="1991139"/>
                <a:ext cx="777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Content Placeholder 2">
              <a:extLst>
                <a:ext uri="{FF2B5EF4-FFF2-40B4-BE49-F238E27FC236}">
                  <a16:creationId xmlns:a16="http://schemas.microsoft.com/office/drawing/2014/main" id="{34257CD4-6B08-A94C-8F63-6C858BE893FC}"/>
                </a:ext>
              </a:extLst>
            </p:cNvPr>
            <p:cNvSpPr txBox="1">
              <a:spLocks/>
            </p:cNvSpPr>
            <p:nvPr/>
          </p:nvSpPr>
          <p:spPr>
            <a:xfrm rot="16200000">
              <a:off x="-287110" y="3809334"/>
              <a:ext cx="1524000" cy="354771"/>
            </a:xfrm>
            <a:prstGeom prst="rect">
              <a:avLst/>
            </a:prstGeom>
          </p:spPr>
          <p:txBody>
            <a:bodyPr vert="horz" lIns="91440" tIns="45720" rIns="91440" bIns="45720" rtlCol="0">
              <a:noAutofit/>
            </a:bodyPr>
            <a:lstStyle>
              <a:defPPr>
                <a:defRPr lang="en-US"/>
              </a:defPPr>
              <a:lvl1pPr indent="0" algn="ctr">
                <a:spcBef>
                  <a:spcPts val="600"/>
                </a:spcBef>
                <a:buFont typeface="Arial" charset="0"/>
                <a:buNone/>
              </a:lvl1pPr>
              <a:lvl2pPr marL="740664" indent="-347472">
                <a:spcBef>
                  <a:spcPts val="600"/>
                </a:spcBef>
                <a:buFont typeface="Arial" charset="0"/>
                <a:buChar char="•"/>
                <a:defRPr sz="2800" b="0" i="0" u="none"/>
              </a:lvl2pPr>
              <a:lvl3pPr marL="1143000" indent="-342900">
                <a:spcBef>
                  <a:spcPts val="600"/>
                </a:spcBef>
                <a:buFont typeface="Arial" charset="0"/>
                <a:buChar char="•"/>
                <a:defRPr sz="2400"/>
              </a:lvl3pPr>
              <a:lvl4pPr marL="1600200" indent="-342900">
                <a:spcBef>
                  <a:spcPts val="600"/>
                </a:spcBef>
                <a:buFont typeface="Arial" charset="0"/>
                <a:buChar char="•"/>
                <a:defRPr sz="2000"/>
              </a:lvl4pPr>
              <a:lvl5pPr marL="2057400" indent="-342900">
                <a:spcBef>
                  <a:spcPts val="600"/>
                </a:spcBef>
                <a:buFont typeface="Arial" charset="0"/>
                <a:buChar char="•"/>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dirty="0"/>
                <a:t>Error rate</a:t>
              </a:r>
            </a:p>
          </p:txBody>
        </p:sp>
        <p:sp>
          <p:nvSpPr>
            <p:cNvPr id="12" name="Rectangle 11"/>
            <p:cNvSpPr/>
            <p:nvPr/>
          </p:nvSpPr>
          <p:spPr>
            <a:xfrm>
              <a:off x="1304795" y="5526490"/>
              <a:ext cx="582211" cy="307777"/>
            </a:xfrm>
            <a:prstGeom prst="rect">
              <a:avLst/>
            </a:prstGeom>
          </p:spPr>
          <p:txBody>
            <a:bodyPr wrap="none">
              <a:noAutofit/>
            </a:bodyPr>
            <a:lstStyle/>
            <a:p>
              <a:r>
                <a:rPr lang="en-US" sz="1400" dirty="0"/>
                <a:t>2010</a:t>
              </a:r>
            </a:p>
          </p:txBody>
        </p:sp>
        <p:sp>
          <p:nvSpPr>
            <p:cNvPr id="13" name="Rectangle 12"/>
            <p:cNvSpPr/>
            <p:nvPr/>
          </p:nvSpPr>
          <p:spPr>
            <a:xfrm>
              <a:off x="2264801" y="5526490"/>
              <a:ext cx="568874" cy="307777"/>
            </a:xfrm>
            <a:prstGeom prst="rect">
              <a:avLst/>
            </a:prstGeom>
          </p:spPr>
          <p:txBody>
            <a:bodyPr wrap="none">
              <a:noAutofit/>
            </a:bodyPr>
            <a:lstStyle/>
            <a:p>
              <a:r>
                <a:rPr lang="en-US" sz="1400" dirty="0"/>
                <a:t>2011</a:t>
              </a:r>
            </a:p>
          </p:txBody>
        </p:sp>
        <p:sp>
          <p:nvSpPr>
            <p:cNvPr id="14" name="Rectangle 13"/>
            <p:cNvSpPr/>
            <p:nvPr/>
          </p:nvSpPr>
          <p:spPr>
            <a:xfrm>
              <a:off x="3224807" y="5526490"/>
              <a:ext cx="582211" cy="307777"/>
            </a:xfrm>
            <a:prstGeom prst="rect">
              <a:avLst/>
            </a:prstGeom>
          </p:spPr>
          <p:txBody>
            <a:bodyPr wrap="none">
              <a:noAutofit/>
            </a:bodyPr>
            <a:lstStyle/>
            <a:p>
              <a:r>
                <a:rPr lang="en-US" sz="1400" dirty="0"/>
                <a:t>2012</a:t>
              </a:r>
            </a:p>
          </p:txBody>
        </p:sp>
        <p:sp>
          <p:nvSpPr>
            <p:cNvPr id="15" name="Rectangle 14"/>
            <p:cNvSpPr/>
            <p:nvPr/>
          </p:nvSpPr>
          <p:spPr>
            <a:xfrm>
              <a:off x="4184813" y="5526490"/>
              <a:ext cx="582211" cy="307777"/>
            </a:xfrm>
            <a:prstGeom prst="rect">
              <a:avLst/>
            </a:prstGeom>
          </p:spPr>
          <p:txBody>
            <a:bodyPr wrap="none">
              <a:noAutofit/>
            </a:bodyPr>
            <a:lstStyle/>
            <a:p>
              <a:r>
                <a:rPr lang="en-US" sz="1400" dirty="0"/>
                <a:t>2013</a:t>
              </a:r>
            </a:p>
          </p:txBody>
        </p:sp>
        <p:sp>
          <p:nvSpPr>
            <p:cNvPr id="16" name="Rectangle 15"/>
            <p:cNvSpPr/>
            <p:nvPr/>
          </p:nvSpPr>
          <p:spPr>
            <a:xfrm>
              <a:off x="5144819" y="5526490"/>
              <a:ext cx="582211" cy="307777"/>
            </a:xfrm>
            <a:prstGeom prst="rect">
              <a:avLst/>
            </a:prstGeom>
          </p:spPr>
          <p:txBody>
            <a:bodyPr wrap="none">
              <a:noAutofit/>
            </a:bodyPr>
            <a:lstStyle/>
            <a:p>
              <a:r>
                <a:rPr lang="en-US" sz="1400" dirty="0"/>
                <a:t>2014</a:t>
              </a:r>
            </a:p>
          </p:txBody>
        </p:sp>
        <p:sp>
          <p:nvSpPr>
            <p:cNvPr id="17" name="Rectangle 16"/>
            <p:cNvSpPr/>
            <p:nvPr/>
          </p:nvSpPr>
          <p:spPr>
            <a:xfrm>
              <a:off x="6104825" y="5526490"/>
              <a:ext cx="582211" cy="307777"/>
            </a:xfrm>
            <a:prstGeom prst="rect">
              <a:avLst/>
            </a:prstGeom>
          </p:spPr>
          <p:txBody>
            <a:bodyPr wrap="none">
              <a:noAutofit/>
            </a:bodyPr>
            <a:lstStyle/>
            <a:p>
              <a:r>
                <a:rPr lang="en-US" sz="1400" dirty="0"/>
                <a:t>2014</a:t>
              </a:r>
            </a:p>
          </p:txBody>
        </p:sp>
        <p:sp>
          <p:nvSpPr>
            <p:cNvPr id="18" name="Rectangle 17"/>
            <p:cNvSpPr/>
            <p:nvPr/>
          </p:nvSpPr>
          <p:spPr>
            <a:xfrm>
              <a:off x="7064831" y="5526490"/>
              <a:ext cx="582211" cy="307777"/>
            </a:xfrm>
            <a:prstGeom prst="rect">
              <a:avLst/>
            </a:prstGeom>
          </p:spPr>
          <p:txBody>
            <a:bodyPr wrap="none">
              <a:noAutofit/>
            </a:bodyPr>
            <a:lstStyle/>
            <a:p>
              <a:r>
                <a:rPr lang="en-US" sz="1400" dirty="0"/>
                <a:t>2015</a:t>
              </a:r>
            </a:p>
          </p:txBody>
        </p:sp>
        <p:sp>
          <p:nvSpPr>
            <p:cNvPr id="19" name="Rectangle 18"/>
            <p:cNvSpPr/>
            <p:nvPr/>
          </p:nvSpPr>
          <p:spPr>
            <a:xfrm>
              <a:off x="7958853" y="5526490"/>
              <a:ext cx="761747" cy="307777"/>
            </a:xfrm>
            <a:prstGeom prst="rect">
              <a:avLst/>
            </a:prstGeom>
          </p:spPr>
          <p:txBody>
            <a:bodyPr wrap="none">
              <a:noAutofit/>
            </a:bodyPr>
            <a:lstStyle/>
            <a:p>
              <a:r>
                <a:rPr lang="en-US" sz="1400" dirty="0"/>
                <a:t>Human</a:t>
              </a:r>
            </a:p>
          </p:txBody>
        </p:sp>
        <p:sp>
          <p:nvSpPr>
            <p:cNvPr id="20" name="Rectangle 19"/>
            <p:cNvSpPr/>
            <p:nvPr/>
          </p:nvSpPr>
          <p:spPr>
            <a:xfrm>
              <a:off x="664369" y="2237883"/>
              <a:ext cx="383438" cy="307777"/>
            </a:xfrm>
            <a:prstGeom prst="rect">
              <a:avLst/>
            </a:prstGeom>
          </p:spPr>
          <p:txBody>
            <a:bodyPr wrap="none">
              <a:noAutofit/>
            </a:bodyPr>
            <a:lstStyle/>
            <a:p>
              <a:r>
                <a:rPr lang="en-US" sz="1400" dirty="0"/>
                <a:t>30</a:t>
              </a:r>
            </a:p>
          </p:txBody>
        </p:sp>
        <p:sp>
          <p:nvSpPr>
            <p:cNvPr id="21" name="Rectangle 20"/>
            <p:cNvSpPr/>
            <p:nvPr/>
          </p:nvSpPr>
          <p:spPr>
            <a:xfrm>
              <a:off x="664369" y="2757179"/>
              <a:ext cx="383438" cy="307777"/>
            </a:xfrm>
            <a:prstGeom prst="rect">
              <a:avLst/>
            </a:prstGeom>
          </p:spPr>
          <p:txBody>
            <a:bodyPr wrap="none">
              <a:noAutofit/>
            </a:bodyPr>
            <a:lstStyle/>
            <a:p>
              <a:r>
                <a:rPr lang="en-US" sz="1400" dirty="0"/>
                <a:t>25</a:t>
              </a:r>
            </a:p>
          </p:txBody>
        </p:sp>
        <p:sp>
          <p:nvSpPr>
            <p:cNvPr id="22" name="Rectangle 21"/>
            <p:cNvSpPr/>
            <p:nvPr/>
          </p:nvSpPr>
          <p:spPr>
            <a:xfrm>
              <a:off x="654430" y="3240702"/>
              <a:ext cx="383438" cy="307777"/>
            </a:xfrm>
            <a:prstGeom prst="rect">
              <a:avLst/>
            </a:prstGeom>
          </p:spPr>
          <p:txBody>
            <a:bodyPr wrap="none">
              <a:noAutofit/>
            </a:bodyPr>
            <a:lstStyle/>
            <a:p>
              <a:r>
                <a:rPr lang="en-US" sz="1400" dirty="0"/>
                <a:t>20</a:t>
              </a:r>
            </a:p>
          </p:txBody>
        </p:sp>
        <p:sp>
          <p:nvSpPr>
            <p:cNvPr id="23" name="Rectangle 22"/>
            <p:cNvSpPr/>
            <p:nvPr/>
          </p:nvSpPr>
          <p:spPr>
            <a:xfrm>
              <a:off x="654430" y="3759998"/>
              <a:ext cx="383438" cy="307777"/>
            </a:xfrm>
            <a:prstGeom prst="rect">
              <a:avLst/>
            </a:prstGeom>
          </p:spPr>
          <p:txBody>
            <a:bodyPr wrap="none">
              <a:noAutofit/>
            </a:bodyPr>
            <a:lstStyle/>
            <a:p>
              <a:r>
                <a:rPr lang="en-US" sz="1400" dirty="0"/>
                <a:t>15</a:t>
              </a:r>
            </a:p>
          </p:txBody>
        </p:sp>
        <p:sp>
          <p:nvSpPr>
            <p:cNvPr id="26" name="Rectangle 25"/>
            <p:cNvSpPr/>
            <p:nvPr/>
          </p:nvSpPr>
          <p:spPr>
            <a:xfrm>
              <a:off x="664369" y="4279294"/>
              <a:ext cx="383438" cy="307777"/>
            </a:xfrm>
            <a:prstGeom prst="rect">
              <a:avLst/>
            </a:prstGeom>
          </p:spPr>
          <p:txBody>
            <a:bodyPr wrap="none">
              <a:noAutofit/>
            </a:bodyPr>
            <a:lstStyle/>
            <a:p>
              <a:r>
                <a:rPr lang="en-US" sz="1400" dirty="0"/>
                <a:t>10</a:t>
              </a:r>
            </a:p>
          </p:txBody>
        </p:sp>
        <p:sp>
          <p:nvSpPr>
            <p:cNvPr id="27" name="Rectangle 26"/>
            <p:cNvSpPr/>
            <p:nvPr/>
          </p:nvSpPr>
          <p:spPr>
            <a:xfrm>
              <a:off x="664369" y="4763876"/>
              <a:ext cx="284052" cy="307777"/>
            </a:xfrm>
            <a:prstGeom prst="rect">
              <a:avLst/>
            </a:prstGeom>
          </p:spPr>
          <p:txBody>
            <a:bodyPr wrap="none">
              <a:noAutofit/>
            </a:bodyPr>
            <a:lstStyle/>
            <a:p>
              <a:r>
                <a:rPr lang="en-US" sz="1400" dirty="0"/>
                <a:t>5</a:t>
              </a:r>
            </a:p>
          </p:txBody>
        </p:sp>
        <p:sp>
          <p:nvSpPr>
            <p:cNvPr id="28" name="Rectangle 27"/>
            <p:cNvSpPr/>
            <p:nvPr/>
          </p:nvSpPr>
          <p:spPr>
            <a:xfrm>
              <a:off x="693369" y="5264816"/>
              <a:ext cx="284052" cy="307777"/>
            </a:xfrm>
            <a:prstGeom prst="rect">
              <a:avLst/>
            </a:prstGeom>
          </p:spPr>
          <p:txBody>
            <a:bodyPr wrap="none">
              <a:noAutofit/>
            </a:bodyPr>
            <a:lstStyle/>
            <a:p>
              <a:r>
                <a:rPr lang="en-US" sz="1400" dirty="0"/>
                <a:t>0</a:t>
              </a:r>
            </a:p>
          </p:txBody>
        </p:sp>
        <p:sp>
          <p:nvSpPr>
            <p:cNvPr id="29" name="Rectangle 28"/>
            <p:cNvSpPr/>
            <p:nvPr/>
          </p:nvSpPr>
          <p:spPr>
            <a:xfrm>
              <a:off x="1273973" y="5840563"/>
              <a:ext cx="630301" cy="246221"/>
            </a:xfrm>
            <a:prstGeom prst="rect">
              <a:avLst/>
            </a:prstGeom>
          </p:spPr>
          <p:txBody>
            <a:bodyPr wrap="none">
              <a:noAutofit/>
            </a:bodyPr>
            <a:lstStyle/>
            <a:p>
              <a:r>
                <a:rPr lang="en-US" sz="1000" dirty="0"/>
                <a:t>Lin et al.</a:t>
              </a:r>
            </a:p>
          </p:txBody>
        </p:sp>
        <p:sp>
          <p:nvSpPr>
            <p:cNvPr id="30" name="Rectangle 29"/>
            <p:cNvSpPr/>
            <p:nvPr/>
          </p:nvSpPr>
          <p:spPr>
            <a:xfrm>
              <a:off x="2078977" y="5840563"/>
              <a:ext cx="926857" cy="400110"/>
            </a:xfrm>
            <a:prstGeom prst="rect">
              <a:avLst/>
            </a:prstGeom>
          </p:spPr>
          <p:txBody>
            <a:bodyPr wrap="none" anchor="ctr">
              <a:noAutofit/>
            </a:bodyPr>
            <a:lstStyle/>
            <a:p>
              <a:pPr algn="ctr"/>
              <a:r>
                <a:rPr lang="en-US" sz="1000" dirty="0"/>
                <a:t>Sanchez and</a:t>
              </a:r>
              <a:br>
                <a:rPr lang="en-US" sz="1000" dirty="0"/>
              </a:br>
              <a:r>
                <a:rPr lang="en-US" sz="1000" dirty="0" err="1"/>
                <a:t>perronnin</a:t>
              </a:r>
              <a:endParaRPr lang="en-US" sz="1000" dirty="0"/>
            </a:p>
          </p:txBody>
        </p:sp>
        <p:sp>
          <p:nvSpPr>
            <p:cNvPr id="31" name="Rectangle 30"/>
            <p:cNvSpPr/>
            <p:nvPr/>
          </p:nvSpPr>
          <p:spPr>
            <a:xfrm>
              <a:off x="2963586" y="5840563"/>
              <a:ext cx="1079143" cy="400110"/>
            </a:xfrm>
            <a:prstGeom prst="rect">
              <a:avLst/>
            </a:prstGeom>
          </p:spPr>
          <p:txBody>
            <a:bodyPr wrap="none" anchor="ctr">
              <a:noAutofit/>
            </a:bodyPr>
            <a:lstStyle/>
            <a:p>
              <a:pPr algn="ctr"/>
              <a:r>
                <a:rPr lang="en-US" sz="1000" dirty="0" err="1"/>
                <a:t>Krizheysky</a:t>
              </a:r>
              <a:r>
                <a:rPr lang="en-US" sz="1000" dirty="0"/>
                <a:t> et al.</a:t>
              </a:r>
              <a:br>
                <a:rPr lang="en-US" sz="1000" dirty="0"/>
              </a:br>
              <a:r>
                <a:rPr lang="en-US" sz="1000" dirty="0"/>
                <a:t>(</a:t>
              </a:r>
              <a:r>
                <a:rPr lang="en-US" sz="1000" dirty="0" err="1"/>
                <a:t>Aleynet</a:t>
              </a:r>
              <a:r>
                <a:rPr lang="en-US" sz="1000" dirty="0"/>
                <a:t>)</a:t>
              </a:r>
            </a:p>
          </p:txBody>
        </p:sp>
        <p:sp>
          <p:nvSpPr>
            <p:cNvPr id="32" name="Rectangle 31"/>
            <p:cNvSpPr/>
            <p:nvPr/>
          </p:nvSpPr>
          <p:spPr>
            <a:xfrm>
              <a:off x="4099489" y="5840563"/>
              <a:ext cx="752129" cy="400110"/>
            </a:xfrm>
            <a:prstGeom prst="rect">
              <a:avLst/>
            </a:prstGeom>
          </p:spPr>
          <p:txBody>
            <a:bodyPr wrap="none" anchor="ctr">
              <a:noAutofit/>
            </a:bodyPr>
            <a:lstStyle/>
            <a:p>
              <a:pPr algn="ctr"/>
              <a:r>
                <a:rPr lang="en-US" sz="1000" dirty="0"/>
                <a:t>Zeller and</a:t>
              </a:r>
              <a:br>
                <a:rPr lang="en-US" sz="1000" dirty="0"/>
              </a:br>
              <a:r>
                <a:rPr lang="en-US" sz="1000" dirty="0"/>
                <a:t>Fergus</a:t>
              </a:r>
            </a:p>
          </p:txBody>
        </p:sp>
        <p:sp>
          <p:nvSpPr>
            <p:cNvPr id="33" name="Rectangle 32"/>
            <p:cNvSpPr/>
            <p:nvPr/>
          </p:nvSpPr>
          <p:spPr>
            <a:xfrm>
              <a:off x="5094109" y="5840563"/>
              <a:ext cx="615528" cy="400110"/>
            </a:xfrm>
            <a:prstGeom prst="rect">
              <a:avLst/>
            </a:prstGeom>
          </p:spPr>
          <p:txBody>
            <a:bodyPr wrap="none" anchor="ctr">
              <a:noAutofit/>
            </a:bodyPr>
            <a:lstStyle/>
            <a:p>
              <a:pPr algn="ctr"/>
              <a:r>
                <a:rPr lang="en-US" sz="1000" dirty="0" err="1"/>
                <a:t>Simonyan</a:t>
              </a:r>
              <a:r>
                <a:rPr lang="en-US" sz="1000" dirty="0"/>
                <a:t> and</a:t>
              </a:r>
              <a:br>
                <a:rPr lang="en-US" sz="1000" dirty="0"/>
              </a:br>
              <a:r>
                <a:rPr lang="en-US" sz="1000" dirty="0" err="1"/>
                <a:t>zisserman</a:t>
              </a:r>
              <a:r>
                <a:rPr lang="en-US" sz="1000" dirty="0"/>
                <a:t> </a:t>
              </a:r>
              <a:br>
                <a:rPr lang="en-US" sz="1000" dirty="0"/>
              </a:br>
              <a:r>
                <a:rPr lang="en-US" sz="1000" dirty="0"/>
                <a:t>(VGG)</a:t>
              </a:r>
            </a:p>
          </p:txBody>
        </p:sp>
        <p:sp>
          <p:nvSpPr>
            <p:cNvPr id="34" name="Rectangle 33"/>
            <p:cNvSpPr/>
            <p:nvPr/>
          </p:nvSpPr>
          <p:spPr>
            <a:xfrm>
              <a:off x="5919893" y="5840563"/>
              <a:ext cx="955711" cy="400110"/>
            </a:xfrm>
            <a:prstGeom prst="rect">
              <a:avLst/>
            </a:prstGeom>
          </p:spPr>
          <p:txBody>
            <a:bodyPr wrap="none" anchor="ctr">
              <a:noAutofit/>
            </a:bodyPr>
            <a:lstStyle/>
            <a:p>
              <a:pPr algn="ctr"/>
              <a:r>
                <a:rPr lang="en-US" sz="1000" dirty="0" err="1"/>
                <a:t>Szegedy</a:t>
              </a:r>
              <a:r>
                <a:rPr lang="en-US" sz="1000" dirty="0"/>
                <a:t> et al.</a:t>
              </a:r>
              <a:br>
                <a:rPr lang="en-US" sz="1000" dirty="0"/>
              </a:br>
              <a:r>
                <a:rPr lang="en-US" sz="1000" dirty="0"/>
                <a:t>(</a:t>
              </a:r>
              <a:r>
                <a:rPr lang="en-US" sz="1000" dirty="0" err="1"/>
                <a:t>GoogleNet</a:t>
              </a:r>
              <a:r>
                <a:rPr lang="en-US" sz="1000" dirty="0"/>
                <a:t>)</a:t>
              </a:r>
            </a:p>
          </p:txBody>
        </p:sp>
        <p:sp>
          <p:nvSpPr>
            <p:cNvPr id="35" name="Rectangle 34"/>
            <p:cNvSpPr/>
            <p:nvPr/>
          </p:nvSpPr>
          <p:spPr>
            <a:xfrm>
              <a:off x="7003261" y="5840563"/>
              <a:ext cx="697627" cy="400110"/>
            </a:xfrm>
            <a:prstGeom prst="rect">
              <a:avLst/>
            </a:prstGeom>
          </p:spPr>
          <p:txBody>
            <a:bodyPr wrap="none" anchor="ctr">
              <a:noAutofit/>
            </a:bodyPr>
            <a:lstStyle/>
            <a:p>
              <a:pPr algn="ctr"/>
              <a:r>
                <a:rPr lang="en-US" sz="1000" dirty="0"/>
                <a:t>He et al.</a:t>
              </a:r>
              <a:br>
                <a:rPr lang="en-US" sz="1000" dirty="0"/>
              </a:br>
              <a:r>
                <a:rPr lang="en-US" sz="1000" dirty="0"/>
                <a:t>(</a:t>
              </a:r>
              <a:r>
                <a:rPr lang="en-US" sz="1000" dirty="0" err="1"/>
                <a:t>ResNet</a:t>
              </a:r>
              <a:r>
                <a:rPr lang="en-US" sz="1000" dirty="0"/>
                <a:t>)</a:t>
              </a:r>
            </a:p>
          </p:txBody>
        </p:sp>
        <p:sp>
          <p:nvSpPr>
            <p:cNvPr id="36" name="Rectangle 35"/>
            <p:cNvSpPr/>
            <p:nvPr/>
          </p:nvSpPr>
          <p:spPr>
            <a:xfrm>
              <a:off x="7870729" y="5840563"/>
              <a:ext cx="938077" cy="400110"/>
            </a:xfrm>
            <a:prstGeom prst="rect">
              <a:avLst/>
            </a:prstGeom>
          </p:spPr>
          <p:txBody>
            <a:bodyPr wrap="none" anchor="ctr">
              <a:noAutofit/>
            </a:bodyPr>
            <a:lstStyle/>
            <a:p>
              <a:pPr algn="ctr"/>
              <a:r>
                <a:rPr lang="en-US" sz="1000" dirty="0" err="1"/>
                <a:t>Russakovsky</a:t>
              </a:r>
              <a:br>
                <a:rPr lang="en-US" sz="1000" dirty="0"/>
              </a:br>
              <a:r>
                <a:rPr lang="en-US" sz="1000" dirty="0"/>
                <a:t>et al.</a:t>
              </a:r>
            </a:p>
          </p:txBody>
        </p:sp>
        <p:sp>
          <p:nvSpPr>
            <p:cNvPr id="37" name="Rectangle 36"/>
            <p:cNvSpPr/>
            <p:nvPr/>
          </p:nvSpPr>
          <p:spPr>
            <a:xfrm>
              <a:off x="1253000" y="2545179"/>
              <a:ext cx="685800" cy="2875721"/>
            </a:xfrm>
            <a:prstGeom prst="rect">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dirty="0"/>
                <a:t>28.2</a:t>
              </a:r>
            </a:p>
          </p:txBody>
        </p:sp>
        <p:sp>
          <p:nvSpPr>
            <p:cNvPr id="38" name="Rectangle 37"/>
            <p:cNvSpPr/>
            <p:nvPr/>
          </p:nvSpPr>
          <p:spPr>
            <a:xfrm>
              <a:off x="2216504" y="2830102"/>
              <a:ext cx="685800" cy="2590798"/>
            </a:xfrm>
            <a:prstGeom prst="rect">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dirty="0"/>
                <a:t>25.8</a:t>
              </a:r>
            </a:p>
          </p:txBody>
        </p:sp>
        <p:sp>
          <p:nvSpPr>
            <p:cNvPr id="39" name="Rectangle 38"/>
            <p:cNvSpPr/>
            <p:nvPr/>
          </p:nvSpPr>
          <p:spPr>
            <a:xfrm>
              <a:off x="3179346" y="3747814"/>
              <a:ext cx="685800" cy="1673086"/>
            </a:xfrm>
            <a:prstGeom prst="rect">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dirty="0"/>
                <a:t>16.4</a:t>
              </a:r>
            </a:p>
          </p:txBody>
        </p:sp>
        <p:sp>
          <p:nvSpPr>
            <p:cNvPr id="40" name="Rectangle 39"/>
            <p:cNvSpPr/>
            <p:nvPr/>
          </p:nvSpPr>
          <p:spPr>
            <a:xfrm>
              <a:off x="4143512" y="4205014"/>
              <a:ext cx="685800" cy="1215886"/>
            </a:xfrm>
            <a:prstGeom prst="rect">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dirty="0"/>
                <a:t>11.7</a:t>
              </a:r>
            </a:p>
          </p:txBody>
        </p:sp>
        <p:sp>
          <p:nvSpPr>
            <p:cNvPr id="41" name="Rectangle 40"/>
            <p:cNvSpPr/>
            <p:nvPr/>
          </p:nvSpPr>
          <p:spPr>
            <a:xfrm>
              <a:off x="5107016" y="4667380"/>
              <a:ext cx="685800" cy="753520"/>
            </a:xfrm>
            <a:prstGeom prst="rect">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dirty="0"/>
                <a:t>7.3</a:t>
              </a:r>
            </a:p>
          </p:txBody>
        </p:sp>
        <p:sp>
          <p:nvSpPr>
            <p:cNvPr id="42" name="Rectangle 41"/>
            <p:cNvSpPr/>
            <p:nvPr/>
          </p:nvSpPr>
          <p:spPr>
            <a:xfrm>
              <a:off x="6070520" y="4735100"/>
              <a:ext cx="685800" cy="685800"/>
            </a:xfrm>
            <a:prstGeom prst="rect">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dirty="0"/>
                <a:t>6.7</a:t>
              </a:r>
            </a:p>
          </p:txBody>
        </p:sp>
        <p:sp>
          <p:nvSpPr>
            <p:cNvPr id="43" name="Rectangle 42"/>
            <p:cNvSpPr/>
            <p:nvPr/>
          </p:nvSpPr>
          <p:spPr>
            <a:xfrm>
              <a:off x="7034024" y="5048380"/>
              <a:ext cx="685800" cy="372520"/>
            </a:xfrm>
            <a:prstGeom prst="rect">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dirty="0"/>
                <a:t>3.57</a:t>
              </a:r>
            </a:p>
          </p:txBody>
        </p:sp>
        <p:sp>
          <p:nvSpPr>
            <p:cNvPr id="44" name="Rectangle 43"/>
            <p:cNvSpPr/>
            <p:nvPr/>
          </p:nvSpPr>
          <p:spPr>
            <a:xfrm>
              <a:off x="7997528" y="4927256"/>
              <a:ext cx="685800" cy="493644"/>
            </a:xfrm>
            <a:prstGeom prst="rect">
              <a:avLst/>
            </a:prstGeom>
            <a:solidFill>
              <a:srgbClr val="3B7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dirty="0"/>
                <a:t>5.1</a:t>
              </a:r>
            </a:p>
          </p:txBody>
        </p:sp>
      </p:grpSp>
      <p:sp>
        <p:nvSpPr>
          <p:cNvPr id="52" name="Rectangle 51"/>
          <p:cNvSpPr/>
          <p:nvPr/>
        </p:nvSpPr>
        <p:spPr>
          <a:xfrm>
            <a:off x="2629493" y="6487017"/>
            <a:ext cx="6057307" cy="276999"/>
          </a:xfrm>
          <a:prstGeom prst="rect">
            <a:avLst/>
          </a:prstGeom>
        </p:spPr>
        <p:txBody>
          <a:bodyPr wrap="square" anchor="b">
            <a:noAutofit/>
          </a:bodyPr>
          <a:lstStyle/>
          <a:p>
            <a:pPr marL="393192" lvl="1" indent="0" algn="r">
              <a:buNone/>
            </a:pPr>
            <a:r>
              <a:rPr lang="en-US" sz="1200" dirty="0">
                <a:solidFill>
                  <a:schemeClr val="bg1">
                    <a:lumMod val="50000"/>
                  </a:schemeClr>
                </a:solidFill>
              </a:rPr>
              <a:t>Source: CS 231n Spring 2017: https://www.youtube.com/watch?v=vT1JzLTH4G4</a:t>
            </a:r>
          </a:p>
        </p:txBody>
      </p:sp>
    </p:spTree>
    <p:extLst>
      <p:ext uri="{BB962C8B-B14F-4D97-AF65-F5344CB8AC3E}">
        <p14:creationId xmlns:p14="http://schemas.microsoft.com/office/powerpoint/2010/main" val="239599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6F5F-5497-4CDA-9EFE-47B89BC8EA15}"/>
              </a:ext>
            </a:extLst>
          </p:cNvPr>
          <p:cNvSpPr>
            <a:spLocks noGrp="1"/>
          </p:cNvSpPr>
          <p:nvPr>
            <p:ph type="title"/>
          </p:nvPr>
        </p:nvSpPr>
        <p:spPr>
          <a:xfrm>
            <a:off x="457200" y="228600"/>
            <a:ext cx="8229600" cy="1143000"/>
          </a:xfrm>
        </p:spPr>
        <p:txBody>
          <a:bodyPr/>
          <a:lstStyle/>
          <a:p>
            <a:r>
              <a:rPr lang="en-US" dirty="0"/>
              <a:t>Object Detection</a:t>
            </a:r>
            <a:endParaRPr lang="en-IN" dirty="0"/>
          </a:p>
        </p:txBody>
      </p:sp>
      <p:sp>
        <p:nvSpPr>
          <p:cNvPr id="3" name="Content Placeholder 2">
            <a:extLst>
              <a:ext uri="{FF2B5EF4-FFF2-40B4-BE49-F238E27FC236}">
                <a16:creationId xmlns:a16="http://schemas.microsoft.com/office/drawing/2014/main" id="{BB1129E0-D8AB-47CD-B3B0-27A4F3A2A569}"/>
              </a:ext>
            </a:extLst>
          </p:cNvPr>
          <p:cNvSpPr>
            <a:spLocks noGrp="1"/>
          </p:cNvSpPr>
          <p:nvPr>
            <p:ph idx="1"/>
          </p:nvPr>
        </p:nvSpPr>
        <p:spPr>
          <a:xfrm>
            <a:off x="457200" y="1600200"/>
            <a:ext cx="3505200" cy="4525963"/>
          </a:xfrm>
        </p:spPr>
        <p:txBody>
          <a:bodyPr/>
          <a:lstStyle/>
          <a:p>
            <a:pPr marL="0" indent="0">
              <a:buNone/>
            </a:pPr>
            <a:r>
              <a:rPr lang="en-IN" sz="2200" b="1" dirty="0"/>
              <a:t>Detection</a:t>
            </a:r>
          </a:p>
          <a:p>
            <a:r>
              <a:rPr lang="en-IN" sz="2200" dirty="0"/>
              <a:t>What objects are there?</a:t>
            </a:r>
          </a:p>
          <a:p>
            <a:r>
              <a:rPr lang="en-IN" sz="2200" dirty="0"/>
              <a:t>Where are the objects?</a:t>
            </a:r>
          </a:p>
          <a:p>
            <a:pPr marL="0" indent="0">
              <a:buNone/>
            </a:pPr>
            <a:r>
              <a:rPr lang="en-IN" sz="2200" b="1" dirty="0"/>
              <a:t>Challenges</a:t>
            </a:r>
          </a:p>
          <a:p>
            <a:r>
              <a:rPr lang="en-IN" sz="2200" dirty="0"/>
              <a:t>Localization</a:t>
            </a:r>
          </a:p>
          <a:p>
            <a:r>
              <a:rPr lang="en-IN" sz="2200" dirty="0"/>
              <a:t>Multiple instances</a:t>
            </a:r>
          </a:p>
          <a:p>
            <a:r>
              <a:rPr lang="en-IN" sz="2200" dirty="0"/>
              <a:t>Small objects</a:t>
            </a:r>
          </a:p>
        </p:txBody>
      </p:sp>
      <p:pic>
        <p:nvPicPr>
          <p:cNvPr id="4" name="Shape 113">
            <a:extLst>
              <a:ext uri="{FF2B5EF4-FFF2-40B4-BE49-F238E27FC236}">
                <a16:creationId xmlns:a16="http://schemas.microsoft.com/office/drawing/2014/main" id="{C7ACD41D-F122-4C89-BF37-9BE8A7EFCEE8}"/>
              </a:ext>
            </a:extLst>
          </p:cNvPr>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430225" y="1615440"/>
            <a:ext cx="1427775" cy="2022131"/>
          </a:xfrm>
          <a:prstGeom prst="rect">
            <a:avLst/>
          </a:prstGeom>
          <a:noFill/>
          <a:ln>
            <a:noFill/>
          </a:ln>
        </p:spPr>
      </p:pic>
      <p:sp>
        <p:nvSpPr>
          <p:cNvPr id="5" name="Shape 114">
            <a:extLst>
              <a:ext uri="{FF2B5EF4-FFF2-40B4-BE49-F238E27FC236}">
                <a16:creationId xmlns:a16="http://schemas.microsoft.com/office/drawing/2014/main" id="{6D3EE302-CE48-4F15-BAEA-2802A4DC8E5C}"/>
              </a:ext>
            </a:extLst>
          </p:cNvPr>
          <p:cNvSpPr txBox="1"/>
          <p:nvPr/>
        </p:nvSpPr>
        <p:spPr>
          <a:xfrm>
            <a:off x="7106624" y="3675033"/>
            <a:ext cx="1580176" cy="358348"/>
          </a:xfrm>
          <a:prstGeom prst="rect">
            <a:avLst/>
          </a:prstGeom>
          <a:noFill/>
          <a:ln>
            <a:noFill/>
          </a:ln>
        </p:spPr>
        <p:txBody>
          <a:bodyPr lIns="68569" tIns="68569" rIns="68569" bIns="68569" anchor="t" anchorCtr="0">
            <a:noAutofit/>
          </a:bodyPr>
          <a:lstStyle/>
          <a:p>
            <a:pPr algn="ctr"/>
            <a:r>
              <a:rPr lang="en" sz="1200" b="1" dirty="0">
                <a:solidFill>
                  <a:srgbClr val="00B0DA"/>
                </a:solidFill>
              </a:rPr>
              <a:t>Car </a:t>
            </a:r>
            <a:r>
              <a:rPr lang="en" sz="1200" b="1" dirty="0">
                <a:solidFill>
                  <a:srgbClr val="FFC000"/>
                </a:solidFill>
              </a:rPr>
              <a:t>Person</a:t>
            </a:r>
            <a:r>
              <a:rPr lang="en" sz="1200" b="1" dirty="0">
                <a:solidFill>
                  <a:srgbClr val="3D85C6"/>
                </a:solidFill>
              </a:rPr>
              <a:t> </a:t>
            </a:r>
            <a:r>
              <a:rPr lang="en" sz="1200" b="1" dirty="0">
                <a:solidFill>
                  <a:srgbClr val="ED4E33"/>
                </a:solidFill>
              </a:rPr>
              <a:t>Horse</a:t>
            </a:r>
          </a:p>
        </p:txBody>
      </p:sp>
      <p:grpSp>
        <p:nvGrpSpPr>
          <p:cNvPr id="6" name="Shape 115">
            <a:extLst>
              <a:ext uri="{FF2B5EF4-FFF2-40B4-BE49-F238E27FC236}">
                <a16:creationId xmlns:a16="http://schemas.microsoft.com/office/drawing/2014/main" id="{AEE3D518-CA97-475B-9F25-306718845A4E}"/>
              </a:ext>
            </a:extLst>
          </p:cNvPr>
          <p:cNvGrpSpPr/>
          <p:nvPr/>
        </p:nvGrpSpPr>
        <p:grpSpPr>
          <a:xfrm>
            <a:off x="7259025" y="1615440"/>
            <a:ext cx="1427775" cy="2022131"/>
            <a:chOff x="4524975" y="2323800"/>
            <a:chExt cx="1903700" cy="2696175"/>
          </a:xfrm>
        </p:grpSpPr>
        <p:pic>
          <p:nvPicPr>
            <p:cNvPr id="7" name="Shape 116">
              <a:extLst>
                <a:ext uri="{FF2B5EF4-FFF2-40B4-BE49-F238E27FC236}">
                  <a16:creationId xmlns:a16="http://schemas.microsoft.com/office/drawing/2014/main" id="{8E1BEB4E-C401-4F17-8ED0-FC45AE0FCEDE}"/>
                </a:ext>
              </a:extLst>
            </p:cNvPr>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24975" y="2323800"/>
              <a:ext cx="1903700" cy="2696175"/>
            </a:xfrm>
            <a:prstGeom prst="rect">
              <a:avLst/>
            </a:prstGeom>
            <a:noFill/>
            <a:ln>
              <a:noFill/>
            </a:ln>
          </p:spPr>
        </p:pic>
        <p:sp>
          <p:nvSpPr>
            <p:cNvPr id="8" name="Shape 117">
              <a:extLst>
                <a:ext uri="{FF2B5EF4-FFF2-40B4-BE49-F238E27FC236}">
                  <a16:creationId xmlns:a16="http://schemas.microsoft.com/office/drawing/2014/main" id="{73719997-CD10-48FF-BD54-5A233B75D530}"/>
                </a:ext>
              </a:extLst>
            </p:cNvPr>
            <p:cNvSpPr/>
            <p:nvPr/>
          </p:nvSpPr>
          <p:spPr>
            <a:xfrm>
              <a:off x="4797425" y="2849950"/>
              <a:ext cx="1391099" cy="1899900"/>
            </a:xfrm>
            <a:prstGeom prst="rect">
              <a:avLst/>
            </a:prstGeom>
            <a:noFill/>
            <a:ln w="28575" cap="flat" cmpd="sng">
              <a:solidFill>
                <a:srgbClr val="ED4E33"/>
              </a:solidFill>
              <a:prstDash val="solid"/>
              <a:round/>
              <a:headEnd type="none" w="med" len="med"/>
              <a:tailEnd type="none" w="med" len="med"/>
            </a:ln>
            <a:effectLst/>
          </p:spPr>
          <p:txBody>
            <a:bodyPr lIns="68569" tIns="68569" rIns="68569" bIns="68569" anchor="ctr" anchorCtr="0">
              <a:noAutofit/>
            </a:bodyPr>
            <a:lstStyle/>
            <a:p>
              <a:endParaRPr sz="1050" dirty="0"/>
            </a:p>
          </p:txBody>
        </p:sp>
        <p:sp>
          <p:nvSpPr>
            <p:cNvPr id="9" name="Shape 118">
              <a:extLst>
                <a:ext uri="{FF2B5EF4-FFF2-40B4-BE49-F238E27FC236}">
                  <a16:creationId xmlns:a16="http://schemas.microsoft.com/office/drawing/2014/main" id="{E10DDCF0-4B36-4A65-8047-C2828C470104}"/>
                </a:ext>
              </a:extLst>
            </p:cNvPr>
            <p:cNvSpPr/>
            <p:nvPr/>
          </p:nvSpPr>
          <p:spPr>
            <a:xfrm>
              <a:off x="5238500" y="2466300"/>
              <a:ext cx="651599" cy="1374299"/>
            </a:xfrm>
            <a:prstGeom prst="rect">
              <a:avLst/>
            </a:prstGeom>
            <a:noFill/>
            <a:ln w="28575" cap="flat" cmpd="sng">
              <a:solidFill>
                <a:srgbClr val="FDB515"/>
              </a:solidFill>
              <a:prstDash val="solid"/>
              <a:round/>
              <a:headEnd type="none" w="med" len="med"/>
              <a:tailEnd type="none" w="med" len="med"/>
            </a:ln>
          </p:spPr>
          <p:txBody>
            <a:bodyPr lIns="68569" tIns="68569" rIns="68569" bIns="68569" anchor="ctr" anchorCtr="0">
              <a:noAutofit/>
            </a:bodyPr>
            <a:lstStyle/>
            <a:p>
              <a:endParaRPr sz="1050" dirty="0"/>
            </a:p>
          </p:txBody>
        </p:sp>
        <p:sp>
          <p:nvSpPr>
            <p:cNvPr id="10" name="Shape 119">
              <a:extLst>
                <a:ext uri="{FF2B5EF4-FFF2-40B4-BE49-F238E27FC236}">
                  <a16:creationId xmlns:a16="http://schemas.microsoft.com/office/drawing/2014/main" id="{29B23F86-E3AC-4B73-9AA5-4F36CFB6004A}"/>
                </a:ext>
              </a:extLst>
            </p:cNvPr>
            <p:cNvSpPr/>
            <p:nvPr/>
          </p:nvSpPr>
          <p:spPr>
            <a:xfrm>
              <a:off x="4524975" y="2496575"/>
              <a:ext cx="82499" cy="299099"/>
            </a:xfrm>
            <a:prstGeom prst="rect">
              <a:avLst/>
            </a:prstGeom>
            <a:noFill/>
            <a:ln w="28575" cap="flat" cmpd="sng">
              <a:solidFill>
                <a:srgbClr val="00B0DA"/>
              </a:solidFill>
              <a:prstDash val="solid"/>
              <a:round/>
              <a:headEnd type="none" w="med" len="med"/>
              <a:tailEnd type="none" w="med" len="med"/>
            </a:ln>
          </p:spPr>
          <p:txBody>
            <a:bodyPr lIns="68569" tIns="68569" rIns="68569" bIns="68569" anchor="ctr" anchorCtr="0">
              <a:noAutofit/>
            </a:bodyPr>
            <a:lstStyle/>
            <a:p>
              <a:endParaRPr sz="1050" dirty="0"/>
            </a:p>
          </p:txBody>
        </p:sp>
        <p:sp>
          <p:nvSpPr>
            <p:cNvPr id="11" name="Shape 120">
              <a:extLst>
                <a:ext uri="{FF2B5EF4-FFF2-40B4-BE49-F238E27FC236}">
                  <a16:creationId xmlns:a16="http://schemas.microsoft.com/office/drawing/2014/main" id="{FE161127-CCD1-403F-87B1-F63EC874690C}"/>
                </a:ext>
              </a:extLst>
            </p:cNvPr>
            <p:cNvSpPr/>
            <p:nvPr/>
          </p:nvSpPr>
          <p:spPr>
            <a:xfrm>
              <a:off x="4638437" y="2496575"/>
              <a:ext cx="279899" cy="299099"/>
            </a:xfrm>
            <a:prstGeom prst="rect">
              <a:avLst/>
            </a:prstGeom>
            <a:noFill/>
            <a:ln w="28575" cap="flat" cmpd="sng">
              <a:solidFill>
                <a:srgbClr val="00B0DA"/>
              </a:solidFill>
              <a:prstDash val="solid"/>
              <a:round/>
              <a:headEnd type="none" w="med" len="med"/>
              <a:tailEnd type="none" w="med" len="med"/>
            </a:ln>
          </p:spPr>
          <p:txBody>
            <a:bodyPr lIns="68569" tIns="68569" rIns="68569" bIns="68569" anchor="ctr" anchorCtr="0">
              <a:noAutofit/>
            </a:bodyPr>
            <a:lstStyle/>
            <a:p>
              <a:endParaRPr sz="1050" dirty="0"/>
            </a:p>
          </p:txBody>
        </p:sp>
        <p:sp>
          <p:nvSpPr>
            <p:cNvPr id="12" name="Shape 121">
              <a:extLst>
                <a:ext uri="{FF2B5EF4-FFF2-40B4-BE49-F238E27FC236}">
                  <a16:creationId xmlns:a16="http://schemas.microsoft.com/office/drawing/2014/main" id="{DBD30C69-8267-41B2-B67A-EF27ED400391}"/>
                </a:ext>
              </a:extLst>
            </p:cNvPr>
            <p:cNvSpPr/>
            <p:nvPr/>
          </p:nvSpPr>
          <p:spPr>
            <a:xfrm>
              <a:off x="4938475" y="2466300"/>
              <a:ext cx="408599" cy="299099"/>
            </a:xfrm>
            <a:prstGeom prst="rect">
              <a:avLst/>
            </a:prstGeom>
            <a:noFill/>
            <a:ln w="28575" cap="flat" cmpd="sng">
              <a:solidFill>
                <a:srgbClr val="00B0DA"/>
              </a:solidFill>
              <a:prstDash val="solid"/>
              <a:round/>
              <a:headEnd type="none" w="med" len="med"/>
              <a:tailEnd type="none" w="med" len="med"/>
            </a:ln>
          </p:spPr>
          <p:txBody>
            <a:bodyPr lIns="68569" tIns="68569" rIns="68569" bIns="68569" anchor="ctr" anchorCtr="0">
              <a:noAutofit/>
            </a:bodyPr>
            <a:lstStyle/>
            <a:p>
              <a:endParaRPr sz="1050" dirty="0"/>
            </a:p>
          </p:txBody>
        </p:sp>
      </p:grpSp>
      <p:grpSp>
        <p:nvGrpSpPr>
          <p:cNvPr id="15" name="Group 14">
            <a:extLst>
              <a:ext uri="{FF2B5EF4-FFF2-40B4-BE49-F238E27FC236}">
                <a16:creationId xmlns:a16="http://schemas.microsoft.com/office/drawing/2014/main" id="{2F1AE02C-2C9E-4A10-BFB1-BFCC41FAA4AC}"/>
              </a:ext>
            </a:extLst>
          </p:cNvPr>
          <p:cNvGrpSpPr/>
          <p:nvPr/>
        </p:nvGrpSpPr>
        <p:grpSpPr>
          <a:xfrm>
            <a:off x="3296895" y="4084579"/>
            <a:ext cx="5389905" cy="2449684"/>
            <a:chOff x="1026105" y="3852356"/>
            <a:chExt cx="6277836" cy="2853244"/>
          </a:xfrm>
        </p:grpSpPr>
        <p:pic>
          <p:nvPicPr>
            <p:cNvPr id="13" name="Shape 175">
              <a:extLst>
                <a:ext uri="{FF2B5EF4-FFF2-40B4-BE49-F238E27FC236}">
                  <a16:creationId xmlns:a16="http://schemas.microsoft.com/office/drawing/2014/main" id="{4361944B-66ED-46B2-8ED7-C1A1B2C01BE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469869" y="3852356"/>
              <a:ext cx="5834072" cy="2853244"/>
            </a:xfrm>
            <a:prstGeom prst="rect">
              <a:avLst/>
            </a:prstGeom>
            <a:noFill/>
            <a:ln>
              <a:noFill/>
            </a:ln>
          </p:spPr>
        </p:pic>
        <p:sp>
          <p:nvSpPr>
            <p:cNvPr id="14" name="Shape 183">
              <a:extLst>
                <a:ext uri="{FF2B5EF4-FFF2-40B4-BE49-F238E27FC236}">
                  <a16:creationId xmlns:a16="http://schemas.microsoft.com/office/drawing/2014/main" id="{7808EA25-29A2-417A-86B7-D9E8823C6311}"/>
                </a:ext>
              </a:extLst>
            </p:cNvPr>
            <p:cNvSpPr txBox="1"/>
            <p:nvPr/>
          </p:nvSpPr>
          <p:spPr>
            <a:xfrm rot="16200000">
              <a:off x="236293" y="4901074"/>
              <a:ext cx="2041324" cy="461699"/>
            </a:xfrm>
            <a:prstGeom prst="rect">
              <a:avLst/>
            </a:prstGeom>
            <a:noFill/>
            <a:ln>
              <a:noFill/>
            </a:ln>
          </p:spPr>
          <p:txBody>
            <a:bodyPr lIns="91425" tIns="91425" rIns="91425" bIns="91425" anchor="t" anchorCtr="0">
              <a:noAutofit/>
            </a:bodyPr>
            <a:lstStyle/>
            <a:p>
              <a:pPr lvl="0">
                <a:spcBef>
                  <a:spcPts val="0"/>
                </a:spcBef>
                <a:buNone/>
              </a:pPr>
              <a:r>
                <a:rPr lang="en" sz="1400" dirty="0"/>
                <a:t>Detection accuracy</a:t>
              </a:r>
            </a:p>
          </p:txBody>
        </p:sp>
      </p:grpSp>
    </p:spTree>
    <p:extLst>
      <p:ext uri="{BB962C8B-B14F-4D97-AF65-F5344CB8AC3E}">
        <p14:creationId xmlns:p14="http://schemas.microsoft.com/office/powerpoint/2010/main" val="75627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F1B6-B254-4825-BB69-5E63C4803BDC}"/>
              </a:ext>
            </a:extLst>
          </p:cNvPr>
          <p:cNvSpPr>
            <a:spLocks noGrp="1"/>
          </p:cNvSpPr>
          <p:nvPr>
            <p:ph type="title"/>
          </p:nvPr>
        </p:nvSpPr>
        <p:spPr>
          <a:xfrm>
            <a:off x="457200" y="228600"/>
            <a:ext cx="8229600" cy="1143000"/>
          </a:xfrm>
        </p:spPr>
        <p:txBody>
          <a:bodyPr>
            <a:noAutofit/>
          </a:bodyPr>
          <a:lstStyle/>
          <a:p>
            <a:r>
              <a:rPr lang="en-US" dirty="0"/>
              <a:t>Semantic Segmentation</a:t>
            </a:r>
            <a:endParaRPr lang="en-IN" dirty="0"/>
          </a:p>
        </p:txBody>
      </p:sp>
      <p:sp>
        <p:nvSpPr>
          <p:cNvPr id="3" name="Content Placeholder 2">
            <a:extLst>
              <a:ext uri="{FF2B5EF4-FFF2-40B4-BE49-F238E27FC236}">
                <a16:creationId xmlns:a16="http://schemas.microsoft.com/office/drawing/2014/main" id="{B78C0F7A-D872-4D28-BE7B-2E039D9AF2D5}"/>
              </a:ext>
            </a:extLst>
          </p:cNvPr>
          <p:cNvSpPr>
            <a:spLocks noGrp="1"/>
          </p:cNvSpPr>
          <p:nvPr>
            <p:ph idx="1"/>
          </p:nvPr>
        </p:nvSpPr>
        <p:spPr>
          <a:xfrm>
            <a:off x="457200" y="3810001"/>
            <a:ext cx="4114800" cy="2455982"/>
          </a:xfrm>
        </p:spPr>
        <p:txBody>
          <a:bodyPr>
            <a:noAutofit/>
          </a:bodyPr>
          <a:lstStyle/>
          <a:p>
            <a:r>
              <a:rPr lang="en-IN" sz="2400" dirty="0"/>
              <a:t>Label each pixel</a:t>
            </a:r>
          </a:p>
          <a:p>
            <a:r>
              <a:rPr lang="en-IN" sz="2400" dirty="0"/>
              <a:t>Computationally intensive</a:t>
            </a:r>
          </a:p>
          <a:p>
            <a:r>
              <a:rPr lang="en-IN" sz="2400" dirty="0"/>
              <a:t>Manual tagging is very intensive</a:t>
            </a:r>
          </a:p>
          <a:p>
            <a:r>
              <a:rPr lang="en-IN" sz="2400" dirty="0"/>
              <a:t>Free path calculation</a:t>
            </a:r>
          </a:p>
        </p:txBody>
      </p:sp>
      <p:pic>
        <p:nvPicPr>
          <p:cNvPr id="4" name="Picture 3">
            <a:extLst>
              <a:ext uri="{FF2B5EF4-FFF2-40B4-BE49-F238E27FC236}">
                <a16:creationId xmlns:a16="http://schemas.microsoft.com/office/drawing/2014/main" id="{B28B6B45-03C9-4670-93A3-37C147DB0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272" y="3810000"/>
            <a:ext cx="3961327" cy="2451071"/>
          </a:xfrm>
          <a:prstGeom prst="rect">
            <a:avLst/>
          </a:prstGeom>
        </p:spPr>
      </p:pic>
      <p:pic>
        <p:nvPicPr>
          <p:cNvPr id="5" name="Picture 4">
            <a:extLst>
              <a:ext uri="{FF2B5EF4-FFF2-40B4-BE49-F238E27FC236}">
                <a16:creationId xmlns:a16="http://schemas.microsoft.com/office/drawing/2014/main" id="{27740FC7-770F-4E86-8EDD-D59B895B0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83" y="1600200"/>
            <a:ext cx="7937834" cy="1600200"/>
          </a:xfrm>
          <a:prstGeom prst="rect">
            <a:avLst/>
          </a:prstGeom>
        </p:spPr>
      </p:pic>
      <p:sp>
        <p:nvSpPr>
          <p:cNvPr id="6" name="TextBox 5">
            <a:extLst>
              <a:ext uri="{FF2B5EF4-FFF2-40B4-BE49-F238E27FC236}">
                <a16:creationId xmlns:a16="http://schemas.microsoft.com/office/drawing/2014/main" id="{EFED2FF9-820D-4E7A-BD45-B8A5BA96BF04}"/>
              </a:ext>
            </a:extLst>
          </p:cNvPr>
          <p:cNvSpPr txBox="1"/>
          <p:nvPr/>
        </p:nvSpPr>
        <p:spPr>
          <a:xfrm>
            <a:off x="672766" y="3225452"/>
            <a:ext cx="7937834" cy="276999"/>
          </a:xfrm>
          <a:prstGeom prst="rect">
            <a:avLst/>
          </a:prstGeom>
          <a:noFill/>
        </p:spPr>
        <p:txBody>
          <a:bodyPr wrap="square" rtlCol="0">
            <a:noAutofit/>
          </a:bodyPr>
          <a:lstStyle/>
          <a:p>
            <a:pPr algn="r"/>
            <a:r>
              <a:rPr lang="en-US" sz="1200" dirty="0">
                <a:solidFill>
                  <a:schemeClr val="bg1">
                    <a:lumMod val="50000"/>
                  </a:schemeClr>
                </a:solidFill>
              </a:rPr>
              <a:t>MS Coco challenge: http://cocodataset.org/#detection-2017</a:t>
            </a:r>
          </a:p>
        </p:txBody>
      </p:sp>
    </p:spTree>
    <p:extLst>
      <p:ext uri="{BB962C8B-B14F-4D97-AF65-F5344CB8AC3E}">
        <p14:creationId xmlns:p14="http://schemas.microsoft.com/office/powerpoint/2010/main" val="2480984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FE90-8254-4EBA-B533-9CA17A66AB86}"/>
              </a:ext>
            </a:extLst>
          </p:cNvPr>
          <p:cNvSpPr>
            <a:spLocks noGrp="1"/>
          </p:cNvSpPr>
          <p:nvPr>
            <p:ph type="title"/>
          </p:nvPr>
        </p:nvSpPr>
        <p:spPr/>
        <p:txBody>
          <a:bodyPr/>
          <a:lstStyle/>
          <a:p>
            <a:r>
              <a:rPr lang="en-US" dirty="0"/>
              <a:t>Video to Language</a:t>
            </a:r>
            <a:endParaRPr lang="en-IN" dirty="0"/>
          </a:p>
        </p:txBody>
      </p:sp>
      <p:sp>
        <p:nvSpPr>
          <p:cNvPr id="3" name="Content Placeholder 2">
            <a:extLst>
              <a:ext uri="{FF2B5EF4-FFF2-40B4-BE49-F238E27FC236}">
                <a16:creationId xmlns:a16="http://schemas.microsoft.com/office/drawing/2014/main" id="{4C938D79-58A1-4060-819B-868E33C02FD4}"/>
              </a:ext>
            </a:extLst>
          </p:cNvPr>
          <p:cNvSpPr>
            <a:spLocks noGrp="1"/>
          </p:cNvSpPr>
          <p:nvPr>
            <p:ph idx="1"/>
          </p:nvPr>
        </p:nvSpPr>
        <p:spPr>
          <a:xfrm>
            <a:off x="457200" y="1600202"/>
            <a:ext cx="8229600" cy="1330888"/>
          </a:xfrm>
        </p:spPr>
        <p:txBody>
          <a:bodyPr/>
          <a:lstStyle/>
          <a:p>
            <a:r>
              <a:rPr lang="en-IN" sz="2400" dirty="0"/>
              <a:t>Video classification: YouTube-8M dataset</a:t>
            </a:r>
          </a:p>
          <a:p>
            <a:r>
              <a:rPr lang="en-IN" sz="2400" dirty="0"/>
              <a:t>Video captioning: MSVD</a:t>
            </a:r>
          </a:p>
          <a:p>
            <a:r>
              <a:rPr lang="en-IN" sz="2400" dirty="0"/>
              <a:t>MSR-VTT</a:t>
            </a:r>
          </a:p>
        </p:txBody>
      </p:sp>
      <p:pic>
        <p:nvPicPr>
          <p:cNvPr id="4" name="Picture 2" descr="https://i.ytimg.com/vi/0g2Mc_WNXCM/maxresdefault.jpg">
            <a:extLst>
              <a:ext uri="{FF2B5EF4-FFF2-40B4-BE49-F238E27FC236}">
                <a16:creationId xmlns:a16="http://schemas.microsoft.com/office/drawing/2014/main" id="{77B48F38-D835-45F9-9C1F-99A78B4D73D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31169" y="3046956"/>
            <a:ext cx="5881663" cy="330843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9825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696E7-703A-4E0C-AC8D-BFE9525055C0}"/>
              </a:ext>
            </a:extLst>
          </p:cNvPr>
          <p:cNvSpPr>
            <a:spLocks noGrp="1"/>
          </p:cNvSpPr>
          <p:nvPr>
            <p:ph type="title"/>
          </p:nvPr>
        </p:nvSpPr>
        <p:spPr/>
        <p:txBody>
          <a:bodyPr>
            <a:noAutofit/>
          </a:bodyPr>
          <a:lstStyle/>
          <a:p>
            <a:r>
              <a:rPr lang="en-US" dirty="0"/>
              <a:t>Automatic Speech Recognition</a:t>
            </a:r>
            <a:endParaRPr lang="en-IN" dirty="0"/>
          </a:p>
        </p:txBody>
      </p:sp>
      <p:sp>
        <p:nvSpPr>
          <p:cNvPr id="3" name="Content Placeholder 2">
            <a:extLst>
              <a:ext uri="{FF2B5EF4-FFF2-40B4-BE49-F238E27FC236}">
                <a16:creationId xmlns:a16="http://schemas.microsoft.com/office/drawing/2014/main" id="{206678AC-E9D9-4A72-94F3-B40FA1601B5E}"/>
              </a:ext>
            </a:extLst>
          </p:cNvPr>
          <p:cNvSpPr>
            <a:spLocks noGrp="1"/>
          </p:cNvSpPr>
          <p:nvPr>
            <p:ph idx="1"/>
          </p:nvPr>
        </p:nvSpPr>
        <p:spPr>
          <a:xfrm>
            <a:off x="457200" y="1600200"/>
            <a:ext cx="4572000" cy="4401977"/>
          </a:xfrm>
        </p:spPr>
        <p:txBody>
          <a:bodyPr>
            <a:noAutofit/>
          </a:bodyPr>
          <a:lstStyle/>
          <a:p>
            <a:r>
              <a:rPr lang="en-US" sz="2000" dirty="0"/>
              <a:t>At or near human accuracy when noise levels are contained, single speaker</a:t>
            </a:r>
          </a:p>
          <a:p>
            <a:r>
              <a:rPr lang="en-US" sz="2000" dirty="0"/>
              <a:t>Metric: word error rate (WER)</a:t>
            </a:r>
          </a:p>
          <a:p>
            <a:r>
              <a:rPr lang="en-US" sz="2000" dirty="0"/>
              <a:t>Example: Deep Speech 2: </a:t>
            </a:r>
            <a:br>
              <a:rPr lang="en-US" sz="2000" dirty="0"/>
            </a:br>
            <a:r>
              <a:rPr lang="en-US" sz="2000" dirty="0"/>
              <a:t>WER ~4%</a:t>
            </a:r>
          </a:p>
          <a:p>
            <a:r>
              <a:rPr lang="en-US" sz="2000" dirty="0"/>
              <a:t>MSR-VTT</a:t>
            </a:r>
          </a:p>
          <a:p>
            <a:r>
              <a:rPr lang="en-US" sz="2000" dirty="0">
                <a:hlinkClick r:id="rId2"/>
              </a:rPr>
              <a:t>https://www.ibm.com/blogs/watson/2017/03/reaching-new-records-in-speech-recognition/</a:t>
            </a:r>
            <a:endParaRPr lang="en-US" sz="2000" dirty="0"/>
          </a:p>
          <a:p>
            <a:r>
              <a:rPr lang="en-US" sz="2000" dirty="0">
                <a:hlinkClick r:id="rId3"/>
              </a:rPr>
              <a:t>https://www.microsoft.com/en-us/research/blog/microsoft-researchers-achieve-new-conversational-speech-recognition-milestone/</a:t>
            </a:r>
            <a:endParaRPr lang="en-US" sz="2000" dirty="0"/>
          </a:p>
        </p:txBody>
      </p:sp>
      <p:pic>
        <p:nvPicPr>
          <p:cNvPr id="4" name="Picture 3">
            <a:extLst>
              <a:ext uri="{FF2B5EF4-FFF2-40B4-BE49-F238E27FC236}">
                <a16:creationId xmlns:a16="http://schemas.microsoft.com/office/drawing/2014/main" id="{C7FFF0C2-CF36-4A02-AB59-80B4FBDEB53E}"/>
              </a:ext>
            </a:extLst>
          </p:cNvPr>
          <p:cNvPicPr>
            <a:picLocks noChangeAspect="1"/>
          </p:cNvPicPr>
          <p:nvPr/>
        </p:nvPicPr>
        <p:blipFill rotWithShape="1">
          <a:blip r:embed="rId4">
            <a:extLst>
              <a:ext uri="{28A0092B-C50C-407E-A947-70E740481C1C}">
                <a14:useLocalDpi xmlns:a14="http://schemas.microsoft.com/office/drawing/2010/main" val="0"/>
              </a:ext>
            </a:extLst>
          </a:blip>
          <a:srcRect l="12302" t="9665" r="10095" b="233"/>
          <a:stretch/>
        </p:blipFill>
        <p:spPr>
          <a:xfrm>
            <a:off x="5181600" y="1600200"/>
            <a:ext cx="3505200" cy="2131178"/>
          </a:xfrm>
          <a:prstGeom prst="rect">
            <a:avLst/>
          </a:prstGeom>
        </p:spPr>
      </p:pic>
      <p:sp>
        <p:nvSpPr>
          <p:cNvPr id="5" name="Rectangle 4">
            <a:extLst>
              <a:ext uri="{FF2B5EF4-FFF2-40B4-BE49-F238E27FC236}">
                <a16:creationId xmlns:a16="http://schemas.microsoft.com/office/drawing/2014/main" id="{140FE519-E3DF-4062-B3F1-7D804663D8ED}"/>
              </a:ext>
            </a:extLst>
          </p:cNvPr>
          <p:cNvSpPr/>
          <p:nvPr/>
        </p:nvSpPr>
        <p:spPr>
          <a:xfrm>
            <a:off x="5181600" y="3718601"/>
            <a:ext cx="3505200" cy="319999"/>
          </a:xfrm>
          <a:prstGeom prst="rect">
            <a:avLst/>
          </a:prstGeom>
        </p:spPr>
        <p:txBody>
          <a:bodyPr wrap="square" anchor="ctr">
            <a:noAutofit/>
          </a:bodyPr>
          <a:lstStyle/>
          <a:p>
            <a:pPr algn="r"/>
            <a:r>
              <a:rPr lang="en-US" sz="1200" dirty="0">
                <a:solidFill>
                  <a:schemeClr val="bg1">
                    <a:lumMod val="50000"/>
                  </a:schemeClr>
                </a:solidFill>
              </a:rPr>
              <a:t>https://arxiv.org/pdf/1512.02595.pdf</a:t>
            </a:r>
          </a:p>
        </p:txBody>
      </p:sp>
    </p:spTree>
    <p:extLst>
      <p:ext uri="{BB962C8B-B14F-4D97-AF65-F5344CB8AC3E}">
        <p14:creationId xmlns:p14="http://schemas.microsoft.com/office/powerpoint/2010/main" val="130908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4C85-BD93-47AB-AAF9-508294AE54BE}"/>
              </a:ext>
            </a:extLst>
          </p:cNvPr>
          <p:cNvSpPr>
            <a:spLocks noGrp="1"/>
          </p:cNvSpPr>
          <p:nvPr>
            <p:ph type="title"/>
          </p:nvPr>
        </p:nvSpPr>
        <p:spPr>
          <a:xfrm>
            <a:off x="457200" y="228600"/>
            <a:ext cx="8229600" cy="1143000"/>
          </a:xfrm>
        </p:spPr>
        <p:txBody>
          <a:bodyPr/>
          <a:lstStyle/>
          <a:p>
            <a:r>
              <a:rPr lang="en-US" sz="4000" dirty="0"/>
              <a:t>Language to Language Translation</a:t>
            </a:r>
            <a:endParaRPr lang="en-IN" sz="4000" dirty="0"/>
          </a:p>
        </p:txBody>
      </p:sp>
      <p:sp>
        <p:nvSpPr>
          <p:cNvPr id="3" name="Content Placeholder 2">
            <a:extLst>
              <a:ext uri="{FF2B5EF4-FFF2-40B4-BE49-F238E27FC236}">
                <a16:creationId xmlns:a16="http://schemas.microsoft.com/office/drawing/2014/main" id="{CDD57933-656E-4091-B00B-04BBFEF12E91}"/>
              </a:ext>
            </a:extLst>
          </p:cNvPr>
          <p:cNvSpPr>
            <a:spLocks noGrp="1"/>
          </p:cNvSpPr>
          <p:nvPr>
            <p:ph idx="1"/>
          </p:nvPr>
        </p:nvSpPr>
        <p:spPr>
          <a:xfrm>
            <a:off x="457200" y="1600200"/>
            <a:ext cx="5029200" cy="4525963"/>
          </a:xfrm>
        </p:spPr>
        <p:txBody>
          <a:bodyPr/>
          <a:lstStyle/>
          <a:p>
            <a:r>
              <a:rPr lang="en-US" sz="1800" dirty="0"/>
              <a:t>Close to or at human accuracy on some data sets (e.g., </a:t>
            </a:r>
            <a:r>
              <a:rPr lang="en-US" sz="1800" dirty="0">
                <a:hlinkClick r:id="rId2"/>
              </a:rPr>
              <a:t>https://www.microsoft.com/en-us/research/uploads/prod/2018/03/final-achieving-human.pdf</a:t>
            </a:r>
            <a:r>
              <a:rPr lang="en-US" sz="1800" dirty="0"/>
              <a:t>)</a:t>
            </a:r>
          </a:p>
          <a:p>
            <a:r>
              <a:rPr lang="en-US" sz="1800" dirty="0"/>
              <a:t>Some difficulty in determining the quality</a:t>
            </a:r>
            <a:br>
              <a:rPr lang="en-US" sz="1800" dirty="0"/>
            </a:br>
            <a:r>
              <a:rPr lang="en-US" sz="1800" dirty="0"/>
              <a:t>of translation</a:t>
            </a:r>
          </a:p>
          <a:p>
            <a:r>
              <a:rPr lang="en-US" sz="1800" dirty="0"/>
              <a:t>BLEU score is a relatively simple metric, based on the occurrence of machine translated N-grams in the human translations</a:t>
            </a:r>
          </a:p>
          <a:p>
            <a:r>
              <a:rPr lang="en-US" sz="1800" dirty="0"/>
              <a:t>Other metrics are currently being developed; see the proceedings of the 2017 conference on machine translation: </a:t>
            </a:r>
            <a:r>
              <a:rPr lang="en-US" sz="1800" dirty="0">
                <a:hlinkClick r:id="rId3"/>
              </a:rPr>
              <a:t>http://www.statmt.org/wmt17/pdf/WMT17.pdf</a:t>
            </a:r>
            <a:endParaRPr lang="en-US" sz="1800" dirty="0"/>
          </a:p>
          <a:p>
            <a:r>
              <a:rPr lang="en-US" sz="1800" dirty="0"/>
              <a:t>State-of-the-art engines are neural</a:t>
            </a:r>
            <a:br>
              <a:rPr lang="en-US" sz="1800" dirty="0"/>
            </a:br>
            <a:r>
              <a:rPr lang="en-US" sz="1800" dirty="0"/>
              <a:t>machine translators</a:t>
            </a:r>
          </a:p>
        </p:txBody>
      </p:sp>
      <p:pic>
        <p:nvPicPr>
          <p:cNvPr id="4" name="Picture 3">
            <a:extLst>
              <a:ext uri="{FF2B5EF4-FFF2-40B4-BE49-F238E27FC236}">
                <a16:creationId xmlns:a16="http://schemas.microsoft.com/office/drawing/2014/main" id="{DA6B679D-826D-436F-A76A-777B99F083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3" y="1600200"/>
            <a:ext cx="3176207" cy="2613336"/>
          </a:xfrm>
          <a:prstGeom prst="rect">
            <a:avLst/>
          </a:prstGeom>
        </p:spPr>
      </p:pic>
    </p:spTree>
    <p:extLst>
      <p:ext uri="{BB962C8B-B14F-4D97-AF65-F5344CB8AC3E}">
        <p14:creationId xmlns:p14="http://schemas.microsoft.com/office/powerpoint/2010/main" val="2600076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26B6-DDC2-4C26-9F5E-12DDE974E6C2}"/>
              </a:ext>
            </a:extLst>
          </p:cNvPr>
          <p:cNvSpPr>
            <a:spLocks noGrp="1"/>
          </p:cNvSpPr>
          <p:nvPr>
            <p:ph type="title"/>
          </p:nvPr>
        </p:nvSpPr>
        <p:spPr/>
        <p:txBody>
          <a:bodyPr/>
          <a:lstStyle/>
          <a:p>
            <a:r>
              <a:rPr lang="en-US" dirty="0"/>
              <a:t>Question–Answer</a:t>
            </a:r>
            <a:endParaRPr lang="en-IN" dirty="0"/>
          </a:p>
        </p:txBody>
      </p:sp>
      <p:sp>
        <p:nvSpPr>
          <p:cNvPr id="3" name="Content Placeholder 2">
            <a:extLst>
              <a:ext uri="{FF2B5EF4-FFF2-40B4-BE49-F238E27FC236}">
                <a16:creationId xmlns:a16="http://schemas.microsoft.com/office/drawing/2014/main" id="{34A8B744-960E-4325-8011-13F2400D42F6}"/>
              </a:ext>
            </a:extLst>
          </p:cNvPr>
          <p:cNvSpPr>
            <a:spLocks noGrp="1"/>
          </p:cNvSpPr>
          <p:nvPr>
            <p:ph idx="1"/>
          </p:nvPr>
        </p:nvSpPr>
        <p:spPr>
          <a:xfrm>
            <a:off x="457200" y="1600200"/>
            <a:ext cx="4891414" cy="4525963"/>
          </a:xfrm>
        </p:spPr>
        <p:txBody>
          <a:bodyPr/>
          <a:lstStyle/>
          <a:p>
            <a:r>
              <a:rPr lang="en-US" sz="1800" dirty="0"/>
              <a:t>You are given a text that you read.</a:t>
            </a:r>
          </a:p>
          <a:p>
            <a:r>
              <a:rPr lang="en-US" sz="1800" dirty="0"/>
              <a:t>You are asked a question.</a:t>
            </a:r>
          </a:p>
          <a:p>
            <a:r>
              <a:rPr lang="en-US" sz="1800" dirty="0"/>
              <a:t>You need to highlight the answer in the text.</a:t>
            </a:r>
          </a:p>
          <a:p>
            <a:r>
              <a:rPr lang="en-US" sz="1800" dirty="0"/>
              <a:t>SQuAD/SQuaD2.0 are the datasets and benchmarks developed at Stanford.</a:t>
            </a:r>
          </a:p>
          <a:p>
            <a:r>
              <a:rPr lang="en-US" sz="1800" dirty="0"/>
              <a:t>State-of-the-art engines are neural machine translators.</a:t>
            </a:r>
          </a:p>
        </p:txBody>
      </p:sp>
      <p:grpSp>
        <p:nvGrpSpPr>
          <p:cNvPr id="13" name="Group 12">
            <a:extLst>
              <a:ext uri="{FF2B5EF4-FFF2-40B4-BE49-F238E27FC236}">
                <a16:creationId xmlns:a16="http://schemas.microsoft.com/office/drawing/2014/main" id="{1B3B403A-6CF9-48EF-9C9E-796E4230A127}"/>
              </a:ext>
            </a:extLst>
          </p:cNvPr>
          <p:cNvGrpSpPr/>
          <p:nvPr/>
        </p:nvGrpSpPr>
        <p:grpSpPr>
          <a:xfrm>
            <a:off x="5547839" y="1676401"/>
            <a:ext cx="3138960" cy="4035468"/>
            <a:chOff x="5386906" y="1905000"/>
            <a:chExt cx="3757094" cy="4830146"/>
          </a:xfrm>
        </p:grpSpPr>
        <p:pic>
          <p:nvPicPr>
            <p:cNvPr id="14" name="Picture 13">
              <a:extLst>
                <a:ext uri="{FF2B5EF4-FFF2-40B4-BE49-F238E27FC236}">
                  <a16:creationId xmlns:a16="http://schemas.microsoft.com/office/drawing/2014/main" id="{39BB1610-B2AB-49D5-B7AC-A96DD0BC42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6906" y="1905000"/>
              <a:ext cx="3757094" cy="3138960"/>
            </a:xfrm>
            <a:prstGeom prst="rect">
              <a:avLst/>
            </a:prstGeom>
          </p:spPr>
        </p:pic>
        <p:pic>
          <p:nvPicPr>
            <p:cNvPr id="15" name="Picture 14">
              <a:extLst>
                <a:ext uri="{FF2B5EF4-FFF2-40B4-BE49-F238E27FC236}">
                  <a16:creationId xmlns:a16="http://schemas.microsoft.com/office/drawing/2014/main" id="{DE7B5EB0-2400-4650-BAB3-1378B2A1AE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5122220"/>
              <a:ext cx="1974850" cy="1612926"/>
            </a:xfrm>
            <a:prstGeom prst="rect">
              <a:avLst/>
            </a:prstGeom>
          </p:spPr>
        </p:pic>
      </p:grpSp>
    </p:spTree>
    <p:extLst>
      <p:ext uri="{BB962C8B-B14F-4D97-AF65-F5344CB8AC3E}">
        <p14:creationId xmlns:p14="http://schemas.microsoft.com/office/powerpoint/2010/main" val="4114607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26B6-DDC2-4C26-9F5E-12DDE974E6C2}"/>
              </a:ext>
            </a:extLst>
          </p:cNvPr>
          <p:cNvSpPr>
            <a:spLocks noGrp="1"/>
          </p:cNvSpPr>
          <p:nvPr>
            <p:ph type="title"/>
          </p:nvPr>
        </p:nvSpPr>
        <p:spPr/>
        <p:txBody>
          <a:bodyPr/>
          <a:lstStyle/>
          <a:p>
            <a:r>
              <a:rPr lang="en-US" dirty="0"/>
              <a:t>Question–Answer</a:t>
            </a:r>
            <a:endParaRPr lang="en-IN" dirty="0"/>
          </a:p>
        </p:txBody>
      </p:sp>
      <p:sp>
        <p:nvSpPr>
          <p:cNvPr id="3" name="Content Placeholder 2">
            <a:extLst>
              <a:ext uri="{FF2B5EF4-FFF2-40B4-BE49-F238E27FC236}">
                <a16:creationId xmlns:a16="http://schemas.microsoft.com/office/drawing/2014/main" id="{34A8B744-960E-4325-8011-13F2400D42F6}"/>
              </a:ext>
            </a:extLst>
          </p:cNvPr>
          <p:cNvSpPr>
            <a:spLocks noGrp="1"/>
          </p:cNvSpPr>
          <p:nvPr>
            <p:ph idx="1"/>
          </p:nvPr>
        </p:nvSpPr>
        <p:spPr>
          <a:xfrm>
            <a:off x="457200" y="1600200"/>
            <a:ext cx="4966570" cy="4525963"/>
          </a:xfrm>
        </p:spPr>
        <p:txBody>
          <a:bodyPr/>
          <a:lstStyle/>
          <a:p>
            <a:r>
              <a:rPr lang="en-US" sz="1800" b="1" dirty="0"/>
              <a:t>S</a:t>
            </a:r>
            <a:r>
              <a:rPr lang="en-US" sz="1800" dirty="0"/>
              <a:t>tanford </a:t>
            </a:r>
            <a:r>
              <a:rPr lang="en-US" sz="1800" b="1" dirty="0"/>
              <a:t>Qu</a:t>
            </a:r>
            <a:r>
              <a:rPr lang="en-US" sz="1800" dirty="0"/>
              <a:t>estion </a:t>
            </a:r>
            <a:r>
              <a:rPr lang="en-US" sz="1800" b="1" dirty="0"/>
              <a:t>A</a:t>
            </a:r>
            <a:r>
              <a:rPr lang="en-US" sz="1800" dirty="0"/>
              <a:t>nswering </a:t>
            </a:r>
            <a:r>
              <a:rPr lang="en-US" sz="1800" b="1" dirty="0"/>
              <a:t>D</a:t>
            </a:r>
            <a:r>
              <a:rPr lang="en-US" sz="1800" dirty="0"/>
              <a:t>ataset (SQuAD) is a reading comprehension dataset, consisting of questions posed by crowdworkers on a set of Wikipedia articles, where the answer to every question is a segment of text, or span, from the corresponding reading passage, or the question might be unanswerable.</a:t>
            </a:r>
          </a:p>
          <a:p>
            <a:r>
              <a:rPr lang="en-US" sz="1800" b="1" dirty="0"/>
              <a:t>SQuAD2.0 </a:t>
            </a:r>
            <a:r>
              <a:rPr lang="en-US" sz="1800" dirty="0"/>
              <a:t>combines the 100,000 questions in SQuAD1.1 with over 50,000 new, unanswerable questions written adversarially by crowdworkers to look similar to answerable ones. To do well on SQuAD2.0, systems must not only answer questions when possible, but also determine when no answer is supported by the paragraph and abstain from answering.</a:t>
            </a:r>
          </a:p>
        </p:txBody>
      </p:sp>
      <p:grpSp>
        <p:nvGrpSpPr>
          <p:cNvPr id="6" name="Group 5">
            <a:extLst>
              <a:ext uri="{FF2B5EF4-FFF2-40B4-BE49-F238E27FC236}">
                <a16:creationId xmlns:a16="http://schemas.microsoft.com/office/drawing/2014/main" id="{1B3B403A-6CF9-48EF-9C9E-796E4230A127}"/>
              </a:ext>
            </a:extLst>
          </p:cNvPr>
          <p:cNvGrpSpPr/>
          <p:nvPr/>
        </p:nvGrpSpPr>
        <p:grpSpPr>
          <a:xfrm>
            <a:off x="5547839" y="1676401"/>
            <a:ext cx="3138960" cy="4035468"/>
            <a:chOff x="5386906" y="1905000"/>
            <a:chExt cx="3757094" cy="4830146"/>
          </a:xfrm>
        </p:grpSpPr>
        <p:pic>
          <p:nvPicPr>
            <p:cNvPr id="4" name="Picture 3">
              <a:extLst>
                <a:ext uri="{FF2B5EF4-FFF2-40B4-BE49-F238E27FC236}">
                  <a16:creationId xmlns:a16="http://schemas.microsoft.com/office/drawing/2014/main" id="{39BB1610-B2AB-49D5-B7AC-A96DD0BC42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6906" y="1905000"/>
              <a:ext cx="3757094" cy="3138960"/>
            </a:xfrm>
            <a:prstGeom prst="rect">
              <a:avLst/>
            </a:prstGeom>
          </p:spPr>
        </p:pic>
        <p:pic>
          <p:nvPicPr>
            <p:cNvPr id="5" name="Picture 4">
              <a:extLst>
                <a:ext uri="{FF2B5EF4-FFF2-40B4-BE49-F238E27FC236}">
                  <a16:creationId xmlns:a16="http://schemas.microsoft.com/office/drawing/2014/main" id="{DE7B5EB0-2400-4650-BAB3-1378B2A1AE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5122220"/>
              <a:ext cx="1974850" cy="1612926"/>
            </a:xfrm>
            <a:prstGeom prst="rect">
              <a:avLst/>
            </a:prstGeom>
          </p:spPr>
        </p:pic>
      </p:grpSp>
    </p:spTree>
    <p:extLst>
      <p:ext uri="{BB962C8B-B14F-4D97-AF65-F5344CB8AC3E}">
        <p14:creationId xmlns:p14="http://schemas.microsoft.com/office/powerpoint/2010/main" val="3457443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276F-6C8D-4CDD-9BB9-AD35530FC065}"/>
              </a:ext>
            </a:extLst>
          </p:cNvPr>
          <p:cNvSpPr>
            <a:spLocks noGrp="1"/>
          </p:cNvSpPr>
          <p:nvPr>
            <p:ph type="title"/>
          </p:nvPr>
        </p:nvSpPr>
        <p:spPr/>
        <p:txBody>
          <a:bodyPr>
            <a:noAutofit/>
          </a:bodyPr>
          <a:lstStyle/>
          <a:p>
            <a:r>
              <a:rPr lang="en-US" dirty="0"/>
              <a:t>Speech Generation</a:t>
            </a:r>
            <a:endParaRPr lang="en-IN" dirty="0"/>
          </a:p>
        </p:txBody>
      </p:sp>
      <p:sp>
        <p:nvSpPr>
          <p:cNvPr id="3" name="Content Placeholder 2">
            <a:extLst>
              <a:ext uri="{FF2B5EF4-FFF2-40B4-BE49-F238E27FC236}">
                <a16:creationId xmlns:a16="http://schemas.microsoft.com/office/drawing/2014/main" id="{FFB9CA2B-893C-42E7-A145-536115C363FE}"/>
              </a:ext>
            </a:extLst>
          </p:cNvPr>
          <p:cNvSpPr>
            <a:spLocks noGrp="1"/>
          </p:cNvSpPr>
          <p:nvPr>
            <p:ph idx="1"/>
          </p:nvPr>
        </p:nvSpPr>
        <p:spPr>
          <a:xfrm>
            <a:off x="457200" y="1600201"/>
            <a:ext cx="8229600" cy="1524000"/>
          </a:xfrm>
        </p:spPr>
        <p:txBody>
          <a:bodyPr>
            <a:noAutofit/>
          </a:bodyPr>
          <a:lstStyle/>
          <a:p>
            <a:r>
              <a:rPr lang="en-IN" sz="2000" dirty="0"/>
              <a:t>DL systems are close or at parity</a:t>
            </a:r>
          </a:p>
          <a:p>
            <a:r>
              <a:rPr lang="en-IN" sz="2000" dirty="0"/>
              <a:t>Mean opinion score (MOS) (1–5) is used to evaluate the quality </a:t>
            </a:r>
            <a:br>
              <a:rPr lang="en-IN" sz="2000" dirty="0"/>
            </a:br>
            <a:r>
              <a:rPr lang="en-IN" sz="2000" dirty="0"/>
              <a:t>of audio</a:t>
            </a:r>
          </a:p>
          <a:p>
            <a:r>
              <a:rPr lang="en-IN" sz="2000" dirty="0"/>
              <a:t>Arithmetic mean of the marks given by human subjects</a:t>
            </a:r>
          </a:p>
        </p:txBody>
      </p:sp>
      <p:pic>
        <p:nvPicPr>
          <p:cNvPr id="4" name="Picture 3">
            <a:extLst>
              <a:ext uri="{FF2B5EF4-FFF2-40B4-BE49-F238E27FC236}">
                <a16:creationId xmlns:a16="http://schemas.microsoft.com/office/drawing/2014/main" id="{E53842C7-C2A8-4556-B1E0-487B2BAD5B6D}"/>
              </a:ext>
            </a:extLst>
          </p:cNvPr>
          <p:cNvPicPr>
            <a:picLocks noChangeAspect="1"/>
          </p:cNvPicPr>
          <p:nvPr/>
        </p:nvPicPr>
        <p:blipFill rotWithShape="1">
          <a:blip r:embed="rId2">
            <a:extLst>
              <a:ext uri="{28A0092B-C50C-407E-A947-70E740481C1C}">
                <a14:useLocalDpi xmlns:a14="http://schemas.microsoft.com/office/drawing/2010/main" val="0"/>
              </a:ext>
            </a:extLst>
          </a:blip>
          <a:srcRect r="8201"/>
          <a:stretch/>
        </p:blipFill>
        <p:spPr>
          <a:xfrm>
            <a:off x="3149527" y="5105400"/>
            <a:ext cx="2844947" cy="1592590"/>
          </a:xfrm>
          <a:prstGeom prst="rect">
            <a:avLst/>
          </a:prstGeom>
        </p:spPr>
      </p:pic>
      <p:pic>
        <p:nvPicPr>
          <p:cNvPr id="5" name="Picture 4">
            <a:extLst>
              <a:ext uri="{FF2B5EF4-FFF2-40B4-BE49-F238E27FC236}">
                <a16:creationId xmlns:a16="http://schemas.microsoft.com/office/drawing/2014/main" id="{9C100FC6-F555-4329-88A8-E8006DD691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3502225"/>
            <a:ext cx="2791600" cy="1313913"/>
          </a:xfrm>
          <a:prstGeom prst="rect">
            <a:avLst/>
          </a:prstGeom>
        </p:spPr>
      </p:pic>
      <p:pic>
        <p:nvPicPr>
          <p:cNvPr id="6" name="Picture 5">
            <a:extLst>
              <a:ext uri="{FF2B5EF4-FFF2-40B4-BE49-F238E27FC236}">
                <a16:creationId xmlns:a16="http://schemas.microsoft.com/office/drawing/2014/main" id="{D143D2B0-31C7-4E51-8DD4-10BBE1E91F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5932" y="3221565"/>
            <a:ext cx="3163668" cy="1606550"/>
          </a:xfrm>
          <a:prstGeom prst="rect">
            <a:avLst/>
          </a:prstGeom>
        </p:spPr>
      </p:pic>
      <p:sp>
        <p:nvSpPr>
          <p:cNvPr id="7" name="Rectangle 6">
            <a:extLst>
              <a:ext uri="{FF2B5EF4-FFF2-40B4-BE49-F238E27FC236}">
                <a16:creationId xmlns:a16="http://schemas.microsoft.com/office/drawing/2014/main" id="{1B59CE9D-86F4-42E3-A47F-95071FAA09F4}"/>
              </a:ext>
            </a:extLst>
          </p:cNvPr>
          <p:cNvSpPr/>
          <p:nvPr/>
        </p:nvSpPr>
        <p:spPr>
          <a:xfrm>
            <a:off x="762000" y="4797623"/>
            <a:ext cx="2791600" cy="307777"/>
          </a:xfrm>
          <a:prstGeom prst="rect">
            <a:avLst/>
          </a:prstGeom>
        </p:spPr>
        <p:txBody>
          <a:bodyPr wrap="square">
            <a:noAutofit/>
          </a:bodyPr>
          <a:lstStyle/>
          <a:p>
            <a:pPr algn="ctr"/>
            <a:r>
              <a:rPr lang="en-US" sz="1400" dirty="0"/>
              <a:t>WaveNet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A0D9F1E-762C-416B-9340-ED5D72FCED2F}"/>
                  </a:ext>
                </a:extLst>
              </p:cNvPr>
              <p:cNvSpPr/>
              <p:nvPr/>
            </p:nvSpPr>
            <p:spPr>
              <a:xfrm>
                <a:off x="5065932" y="4800600"/>
                <a:ext cx="3163668" cy="600164"/>
              </a:xfrm>
              <a:prstGeom prst="rect">
                <a:avLst/>
              </a:prstGeom>
            </p:spPr>
            <p:txBody>
              <a:bodyPr wrap="square">
                <a:noAutofit/>
              </a:bodyPr>
              <a:lstStyle/>
              <a:p>
                <a:pPr algn="ctr">
                  <a:spcBef>
                    <a:spcPts val="600"/>
                  </a:spcBef>
                </a:pPr>
                <a:r>
                  <a:rPr lang="en-US" sz="1400" dirty="0">
                    <a:solidFill>
                      <a:schemeClr val="tx1"/>
                    </a:solidFill>
                  </a:rPr>
                  <a:t>WaveNet 2</a:t>
                </a:r>
              </a:p>
              <a:p>
                <a:pPr algn="ctr">
                  <a:spcBef>
                    <a:spcPts val="600"/>
                  </a:spcBef>
                </a:pPr>
                <a:r>
                  <a:rPr lang="en-US" sz="1400" dirty="0">
                    <a:solidFill>
                      <a:schemeClr val="tx1"/>
                    </a:solidFill>
                  </a:rPr>
                  <a:t>1,000</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oMath>
                </a14:m>
                <a:r>
                  <a:rPr lang="en-US" sz="1400" dirty="0">
                    <a:solidFill>
                      <a:schemeClr val="tx1"/>
                    </a:solidFill>
                  </a:rPr>
                  <a:t> faster</a:t>
                </a:r>
              </a:p>
            </p:txBody>
          </p:sp>
        </mc:Choice>
        <mc:Fallback xmlns="">
          <p:sp>
            <p:nvSpPr>
              <p:cNvPr id="8" name="Rectangle 7">
                <a:extLst>
                  <a:ext uri="{FF2B5EF4-FFF2-40B4-BE49-F238E27FC236}">
                    <a16:creationId xmlns:a16="http://schemas.microsoft.com/office/drawing/2014/main" id="{CA0D9F1E-762C-416B-9340-ED5D72FCED2F}"/>
                  </a:ext>
                </a:extLst>
              </p:cNvPr>
              <p:cNvSpPr>
                <a:spLocks noRot="1" noChangeAspect="1" noMove="1" noResize="1" noEditPoints="1" noAdjustHandles="1" noChangeArrowheads="1" noChangeShapeType="1" noTextEdit="1"/>
              </p:cNvSpPr>
              <p:nvPr/>
            </p:nvSpPr>
            <p:spPr>
              <a:xfrm>
                <a:off x="5065932" y="4800600"/>
                <a:ext cx="3163668" cy="600164"/>
              </a:xfrm>
              <a:prstGeom prst="rect">
                <a:avLst/>
              </a:prstGeom>
              <a:blipFill>
                <a:blip r:embed="rId5"/>
                <a:stretch>
                  <a:fillRect t="-2041" b="-10204"/>
                </a:stretch>
              </a:blipFill>
            </p:spPr>
            <p:txBody>
              <a:bodyPr/>
              <a:lstStyle/>
              <a:p>
                <a:r>
                  <a:rPr lang="en-IN">
                    <a:noFill/>
                  </a:rPr>
                  <a:t> </a:t>
                </a:r>
              </a:p>
            </p:txBody>
          </p:sp>
        </mc:Fallback>
      </mc:AlternateContent>
    </p:spTree>
    <p:extLst>
      <p:ext uri="{BB962C8B-B14F-4D97-AF65-F5344CB8AC3E}">
        <p14:creationId xmlns:p14="http://schemas.microsoft.com/office/powerpoint/2010/main" val="621408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448B-E498-4BD5-BAD7-227C67064CBF}"/>
              </a:ext>
            </a:extLst>
          </p:cNvPr>
          <p:cNvSpPr>
            <a:spLocks noGrp="1"/>
          </p:cNvSpPr>
          <p:nvPr>
            <p:ph type="title"/>
          </p:nvPr>
        </p:nvSpPr>
        <p:spPr/>
        <p:txBody>
          <a:bodyPr>
            <a:noAutofit/>
          </a:bodyPr>
          <a:lstStyle/>
          <a:p>
            <a:r>
              <a:rPr lang="en-US" dirty="0"/>
              <a:t>Robotics and Gaming</a:t>
            </a:r>
            <a:endParaRPr lang="en-IN" dirty="0"/>
          </a:p>
        </p:txBody>
      </p:sp>
      <p:sp>
        <p:nvSpPr>
          <p:cNvPr id="3" name="Content Placeholder 2">
            <a:extLst>
              <a:ext uri="{FF2B5EF4-FFF2-40B4-BE49-F238E27FC236}">
                <a16:creationId xmlns:a16="http://schemas.microsoft.com/office/drawing/2014/main" id="{D920018D-B79E-406F-87B1-9B990CFA654F}"/>
              </a:ext>
            </a:extLst>
          </p:cNvPr>
          <p:cNvSpPr>
            <a:spLocks noGrp="1"/>
          </p:cNvSpPr>
          <p:nvPr>
            <p:ph idx="1"/>
          </p:nvPr>
        </p:nvSpPr>
        <p:spPr>
          <a:xfrm>
            <a:off x="457200" y="1600201"/>
            <a:ext cx="8229600" cy="1456150"/>
          </a:xfrm>
        </p:spPr>
        <p:txBody>
          <a:bodyPr>
            <a:noAutofit/>
          </a:bodyPr>
          <a:lstStyle/>
          <a:p>
            <a:r>
              <a:rPr lang="en-IN" sz="2000" dirty="0"/>
              <a:t>Deep reinforcement learning (DRL) is used to accelerate learning when an agent is able to interact with the environment.</a:t>
            </a:r>
          </a:p>
          <a:p>
            <a:r>
              <a:rPr lang="en-IN" sz="2000" dirty="0"/>
              <a:t>In December 2017, AlphaGo Zero was able to beat champions in Chess, Go, and Shogi by playing just against itself.</a:t>
            </a:r>
          </a:p>
        </p:txBody>
      </p:sp>
      <p:sp>
        <p:nvSpPr>
          <p:cNvPr id="4" name="Rectangle 3">
            <a:extLst>
              <a:ext uri="{FF2B5EF4-FFF2-40B4-BE49-F238E27FC236}">
                <a16:creationId xmlns:a16="http://schemas.microsoft.com/office/drawing/2014/main" id="{BD8BEE12-2127-4EED-8C01-279B9AE9BC2F}"/>
              </a:ext>
            </a:extLst>
          </p:cNvPr>
          <p:cNvSpPr/>
          <p:nvPr/>
        </p:nvSpPr>
        <p:spPr>
          <a:xfrm>
            <a:off x="1866900" y="6082551"/>
            <a:ext cx="5410200" cy="307777"/>
          </a:xfrm>
          <a:prstGeom prst="rect">
            <a:avLst/>
          </a:prstGeom>
        </p:spPr>
        <p:txBody>
          <a:bodyPr wrap="square">
            <a:noAutofit/>
          </a:bodyPr>
          <a:lstStyle/>
          <a:p>
            <a:pPr algn="ctr"/>
            <a:r>
              <a:rPr lang="en-US" sz="1600" dirty="0"/>
              <a:t>AlphaGo Zero training</a:t>
            </a:r>
          </a:p>
        </p:txBody>
      </p:sp>
      <p:pic>
        <p:nvPicPr>
          <p:cNvPr id="5" name="Picture 4">
            <a:extLst>
              <a:ext uri="{FF2B5EF4-FFF2-40B4-BE49-F238E27FC236}">
                <a16:creationId xmlns:a16="http://schemas.microsoft.com/office/drawing/2014/main" id="{8A64DF17-F4B9-448C-AC3C-575CEF46BCD6}"/>
              </a:ext>
            </a:extLst>
          </p:cNvPr>
          <p:cNvPicPr>
            <a:picLocks noChangeAspect="1"/>
          </p:cNvPicPr>
          <p:nvPr/>
        </p:nvPicPr>
        <p:blipFill rotWithShape="1">
          <a:blip r:embed="rId2">
            <a:extLst>
              <a:ext uri="{28A0092B-C50C-407E-A947-70E740481C1C}">
                <a14:useLocalDpi xmlns:a14="http://schemas.microsoft.com/office/drawing/2010/main" val="0"/>
              </a:ext>
            </a:extLst>
          </a:blip>
          <a:srcRect r="11250"/>
          <a:stretch/>
        </p:blipFill>
        <p:spPr>
          <a:xfrm>
            <a:off x="1866900" y="3124200"/>
            <a:ext cx="5410200" cy="2958352"/>
          </a:xfrm>
          <a:prstGeom prst="rect">
            <a:avLst/>
          </a:prstGeom>
        </p:spPr>
      </p:pic>
    </p:spTree>
    <p:extLst>
      <p:ext uri="{BB962C8B-B14F-4D97-AF65-F5344CB8AC3E}">
        <p14:creationId xmlns:p14="http://schemas.microsoft.com/office/powerpoint/2010/main" val="37399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lstStyle/>
          <a:p>
            <a:r>
              <a:rPr lang="en-US" dirty="0"/>
              <a:t>Deep Learning: Summary</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p:txBody>
          <a:bodyPr/>
          <a:lstStyle/>
          <a:p>
            <a:r>
              <a:rPr lang="en-US" sz="1800" dirty="0"/>
              <a:t>Deep learning (DL) is a brain-inspired branch of machine learning (ML) based on networks comprised of layers of “artificial neurons.”</a:t>
            </a:r>
          </a:p>
          <a:p>
            <a:r>
              <a:rPr lang="en-US" sz="1800" dirty="0"/>
              <a:t>It gained popularity in 2012, when AlexNet won the ILSVC image classification challenge by a wide margin over traditional computer vision (CV) algorithms.</a:t>
            </a:r>
          </a:p>
          <a:p>
            <a:r>
              <a:rPr lang="en-US" sz="1800" dirty="0"/>
              <a:t>Today, DL powers many (most) breakthrough AI systems and applications, outperforming humans on a growing range of tasks from image classification to automatic speech recognition.</a:t>
            </a:r>
          </a:p>
          <a:p>
            <a:r>
              <a:rPr lang="en-US" sz="1800" dirty="0"/>
              <a:t>Leading DL models require hundreds of thousands/millions of artificial neurons and often take days and months to train on the latest hardware.</a:t>
            </a:r>
          </a:p>
          <a:p>
            <a:r>
              <a:rPr lang="en-US" sz="1800" dirty="0"/>
              <a:t>NVIDIA graphics processing units (GPUs) are the leading DL HW accelerators, Google is developing their own TPU technology for Google Cloud, and Intel and others are playing catch-up.</a:t>
            </a:r>
          </a:p>
          <a:p>
            <a:r>
              <a:rPr lang="en-US" sz="1800" dirty="0"/>
              <a:t>DL technologies are complex and exist at the unique intersection of machine learning, big data, cloud, and high-performance computing.</a:t>
            </a:r>
          </a:p>
        </p:txBody>
      </p:sp>
    </p:spTree>
    <p:extLst>
      <p:ext uri="{BB962C8B-B14F-4D97-AF65-F5344CB8AC3E}">
        <p14:creationId xmlns:p14="http://schemas.microsoft.com/office/powerpoint/2010/main" val="3790016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9F16-2EAB-4DFE-8604-5F95891DD06D}"/>
              </a:ext>
            </a:extLst>
          </p:cNvPr>
          <p:cNvSpPr>
            <a:spLocks noGrp="1"/>
          </p:cNvSpPr>
          <p:nvPr>
            <p:ph type="title"/>
          </p:nvPr>
        </p:nvSpPr>
        <p:spPr/>
        <p:txBody>
          <a:bodyPr>
            <a:noAutofit/>
          </a:bodyPr>
          <a:lstStyle/>
          <a:p>
            <a:r>
              <a:rPr lang="en-US" dirty="0"/>
              <a:t>Deep Fakes</a:t>
            </a:r>
            <a:endParaRPr lang="en-IN" dirty="0"/>
          </a:p>
        </p:txBody>
      </p:sp>
      <p:sp>
        <p:nvSpPr>
          <p:cNvPr id="3" name="Content Placeholder 2">
            <a:extLst>
              <a:ext uri="{FF2B5EF4-FFF2-40B4-BE49-F238E27FC236}">
                <a16:creationId xmlns:a16="http://schemas.microsoft.com/office/drawing/2014/main" id="{B3EB898F-B72E-4262-8049-C861728F9648}"/>
              </a:ext>
            </a:extLst>
          </p:cNvPr>
          <p:cNvSpPr>
            <a:spLocks noGrp="1"/>
          </p:cNvSpPr>
          <p:nvPr>
            <p:ph idx="1"/>
          </p:nvPr>
        </p:nvSpPr>
        <p:spPr>
          <a:xfrm>
            <a:off x="457200" y="1600201"/>
            <a:ext cx="8229600" cy="641958"/>
          </a:xfrm>
        </p:spPr>
        <p:txBody>
          <a:bodyPr>
            <a:noAutofit/>
          </a:bodyPr>
          <a:lstStyle/>
          <a:p>
            <a:r>
              <a:rPr lang="en-US" sz="1800" dirty="0"/>
              <a:t>It is possible to generate a video of a person speaking a text, provided that there’s enough training data.</a:t>
            </a:r>
          </a:p>
        </p:txBody>
      </p:sp>
      <p:sp>
        <p:nvSpPr>
          <p:cNvPr id="4" name="Content Placeholder 2">
            <a:extLst>
              <a:ext uri="{FF2B5EF4-FFF2-40B4-BE49-F238E27FC236}">
                <a16:creationId xmlns:a16="http://schemas.microsoft.com/office/drawing/2014/main" id="{5C8200CA-E570-4663-BB8D-36395D92AC4F}"/>
              </a:ext>
            </a:extLst>
          </p:cNvPr>
          <p:cNvSpPr txBox="1">
            <a:spLocks/>
          </p:cNvSpPr>
          <p:nvPr/>
        </p:nvSpPr>
        <p:spPr>
          <a:xfrm>
            <a:off x="457200" y="3924822"/>
            <a:ext cx="8229600" cy="609599"/>
          </a:xfrm>
          <a:prstGeom prst="rect">
            <a:avLst/>
          </a:prstGeom>
        </p:spPr>
        <p:txBody>
          <a:bodyPr vert="horz" lIns="91440" tIns="45720" rIns="91440" bIns="45720" rtlCol="0">
            <a:noAutofit/>
          </a:bodyPr>
          <a:lstStyle>
            <a:lvl1pPr marL="342000" indent="-3420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28440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304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304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304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sz="1800" dirty="0"/>
              <a:t>It is possible to transfer an internal keypoint-based pose representation from a source subject to a target subject.</a:t>
            </a:r>
            <a:endParaRPr lang="en-US" sz="1800" dirty="0"/>
          </a:p>
        </p:txBody>
      </p:sp>
      <p:pic>
        <p:nvPicPr>
          <p:cNvPr id="5" name="Picture 4">
            <a:extLst>
              <a:ext uri="{FF2B5EF4-FFF2-40B4-BE49-F238E27FC236}">
                <a16:creationId xmlns:a16="http://schemas.microsoft.com/office/drawing/2014/main" id="{9C96BCDC-EF27-44E7-8E4A-D5C604D38C9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40500" y="2218674"/>
            <a:ext cx="4663000" cy="1518543"/>
          </a:xfrm>
          <a:prstGeom prst="rect">
            <a:avLst/>
          </a:prstGeom>
        </p:spPr>
      </p:pic>
      <p:pic>
        <p:nvPicPr>
          <p:cNvPr id="6" name="Picture 5">
            <a:extLst>
              <a:ext uri="{FF2B5EF4-FFF2-40B4-BE49-F238E27FC236}">
                <a16:creationId xmlns:a16="http://schemas.microsoft.com/office/drawing/2014/main" id="{87430B8C-1C31-48E8-A146-06D36C995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091" y="4572522"/>
            <a:ext cx="2184400" cy="1943100"/>
          </a:xfrm>
          <a:prstGeom prst="rect">
            <a:avLst/>
          </a:prstGeom>
        </p:spPr>
      </p:pic>
      <p:pic>
        <p:nvPicPr>
          <p:cNvPr id="7" name="Picture 6">
            <a:extLst>
              <a:ext uri="{FF2B5EF4-FFF2-40B4-BE49-F238E27FC236}">
                <a16:creationId xmlns:a16="http://schemas.microsoft.com/office/drawing/2014/main" id="{2DA8257C-9698-4D5A-AC43-263731DCD4E6}"/>
              </a:ext>
            </a:extLst>
          </p:cNvPr>
          <p:cNvPicPr>
            <a:picLocks noChangeAspect="1"/>
          </p:cNvPicPr>
          <p:nvPr/>
        </p:nvPicPr>
        <p:blipFill rotWithShape="1">
          <a:blip r:embed="rId4">
            <a:extLst>
              <a:ext uri="{28A0092B-C50C-407E-A947-70E740481C1C}">
                <a14:useLocalDpi xmlns:a14="http://schemas.microsoft.com/office/drawing/2010/main" val="0"/>
              </a:ext>
            </a:extLst>
          </a:blip>
          <a:srcRect l="2291" r="6704"/>
          <a:stretch/>
        </p:blipFill>
        <p:spPr>
          <a:xfrm>
            <a:off x="5017770" y="4572522"/>
            <a:ext cx="2068830" cy="1943100"/>
          </a:xfrm>
          <a:prstGeom prst="rect">
            <a:avLst/>
          </a:prstGeom>
        </p:spPr>
      </p:pic>
      <p:sp>
        <p:nvSpPr>
          <p:cNvPr id="8" name="Rectangle 7">
            <a:extLst>
              <a:ext uri="{FF2B5EF4-FFF2-40B4-BE49-F238E27FC236}">
                <a16:creationId xmlns:a16="http://schemas.microsoft.com/office/drawing/2014/main" id="{9937EB88-DD56-4B8C-92A0-512EF26EB906}"/>
              </a:ext>
            </a:extLst>
          </p:cNvPr>
          <p:cNvSpPr/>
          <p:nvPr/>
        </p:nvSpPr>
        <p:spPr>
          <a:xfrm>
            <a:off x="1295400" y="3700735"/>
            <a:ext cx="5608100" cy="212657"/>
          </a:xfrm>
          <a:prstGeom prst="rect">
            <a:avLst/>
          </a:prstGeom>
          <a:noFill/>
        </p:spPr>
        <p:txBody>
          <a:bodyPr wrap="square">
            <a:noAutofit/>
          </a:bodyPr>
          <a:lstStyle/>
          <a:p>
            <a:pPr algn="r"/>
            <a:r>
              <a:rPr lang="en-US" sz="1200" dirty="0">
                <a:solidFill>
                  <a:schemeClr val="bg1">
                    <a:lumMod val="50000"/>
                  </a:schemeClr>
                </a:solidFill>
              </a:rPr>
              <a:t>http://grail.cs.washington.edu/projects/AudioToObama/siggraph17_obama.pdf</a:t>
            </a:r>
          </a:p>
        </p:txBody>
      </p:sp>
      <p:sp>
        <p:nvSpPr>
          <p:cNvPr id="9" name="Rectangle 8">
            <a:extLst>
              <a:ext uri="{FF2B5EF4-FFF2-40B4-BE49-F238E27FC236}">
                <a16:creationId xmlns:a16="http://schemas.microsoft.com/office/drawing/2014/main" id="{45BF9C03-65BB-4286-B276-43682CE8F680}"/>
              </a:ext>
            </a:extLst>
          </p:cNvPr>
          <p:cNvSpPr/>
          <p:nvPr/>
        </p:nvSpPr>
        <p:spPr>
          <a:xfrm>
            <a:off x="4343400" y="6526060"/>
            <a:ext cx="2743200" cy="228609"/>
          </a:xfrm>
          <a:prstGeom prst="rect">
            <a:avLst/>
          </a:prstGeom>
        </p:spPr>
        <p:txBody>
          <a:bodyPr wrap="square" anchor="b">
            <a:noAutofit/>
          </a:bodyPr>
          <a:lstStyle/>
          <a:p>
            <a:pPr algn="r"/>
            <a:r>
              <a:rPr lang="en-US" sz="1200" dirty="0">
                <a:solidFill>
                  <a:schemeClr val="bg1">
                    <a:lumMod val="50000"/>
                  </a:schemeClr>
                </a:solidFill>
              </a:rPr>
              <a:t>https://arxiv.org/pdf/1808.07371.pdf</a:t>
            </a:r>
          </a:p>
        </p:txBody>
      </p:sp>
    </p:spTree>
    <p:extLst>
      <p:ext uri="{BB962C8B-B14F-4D97-AF65-F5344CB8AC3E}">
        <p14:creationId xmlns:p14="http://schemas.microsoft.com/office/powerpoint/2010/main" val="2431312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n-lt"/>
              </a:rPr>
              <a:t>An Artificial Neuron</a:t>
            </a:r>
          </a:p>
        </p:txBody>
      </p:sp>
      <p:sp>
        <p:nvSpPr>
          <p:cNvPr id="15" name="Oval 14">
            <a:extLst>
              <a:ext uri="{FF2B5EF4-FFF2-40B4-BE49-F238E27FC236}">
                <a16:creationId xmlns:a16="http://schemas.microsoft.com/office/drawing/2014/main" id="{5B2C4E38-1217-F64B-A2FA-2F8AE884EC4B}"/>
              </a:ext>
            </a:extLst>
          </p:cNvPr>
          <p:cNvSpPr/>
          <p:nvPr/>
        </p:nvSpPr>
        <p:spPr>
          <a:xfrm>
            <a:off x="3919728" y="3392424"/>
            <a:ext cx="342900" cy="342900"/>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solidFill>
                <a:schemeClr val="tx1"/>
              </a:solidFill>
            </a:endParaRPr>
          </a:p>
        </p:txBody>
      </p:sp>
      <p:cxnSp>
        <p:nvCxnSpPr>
          <p:cNvPr id="18" name="Straight Arrow Connector 17">
            <a:extLst>
              <a:ext uri="{FF2B5EF4-FFF2-40B4-BE49-F238E27FC236}">
                <a16:creationId xmlns:a16="http://schemas.microsoft.com/office/drawing/2014/main" id="{C43FD7D5-140A-7B43-8129-5112FAC04AB3}"/>
              </a:ext>
            </a:extLst>
          </p:cNvPr>
          <p:cNvCxnSpPr>
            <a:cxnSpLocks/>
            <a:stCxn id="25" idx="6"/>
            <a:endCxn id="15" idx="2"/>
          </p:cNvCxnSpPr>
          <p:nvPr/>
        </p:nvCxnSpPr>
        <p:spPr>
          <a:xfrm flipV="1">
            <a:off x="3249187" y="3563874"/>
            <a:ext cx="670541" cy="445528"/>
          </a:xfrm>
          <a:prstGeom prst="straightConnector1">
            <a:avLst/>
          </a:prstGeom>
          <a:ln>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itle 2">
            <a:extLst>
              <a:ext uri="{FF2B5EF4-FFF2-40B4-BE49-F238E27FC236}">
                <a16:creationId xmlns:a16="http://schemas.microsoft.com/office/drawing/2014/main" id="{36AB456A-D8A4-1E45-BE1F-8B6664340F53}"/>
              </a:ext>
            </a:extLst>
          </p:cNvPr>
          <p:cNvSpPr txBox="1">
            <a:spLocks/>
          </p:cNvSpPr>
          <p:nvPr/>
        </p:nvSpPr>
        <p:spPr>
          <a:xfrm>
            <a:off x="3295241" y="3671361"/>
            <a:ext cx="570206" cy="1469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400" b="0" dirty="0">
                <a:solidFill>
                  <a:schemeClr val="tx1"/>
                </a:solidFill>
                <a:latin typeface="+mn-lt"/>
              </a:rPr>
              <a:t>w</a:t>
            </a:r>
            <a:r>
              <a:rPr lang="en-US" sz="1400" b="0" baseline="-25000" dirty="0">
                <a:solidFill>
                  <a:schemeClr val="tx1"/>
                </a:solidFill>
                <a:latin typeface="+mn-lt"/>
              </a:rPr>
              <a:t>3</a:t>
            </a:r>
          </a:p>
        </p:txBody>
      </p:sp>
      <p:sp>
        <p:nvSpPr>
          <p:cNvPr id="25" name="Oval 24">
            <a:extLst>
              <a:ext uri="{FF2B5EF4-FFF2-40B4-BE49-F238E27FC236}">
                <a16:creationId xmlns:a16="http://schemas.microsoft.com/office/drawing/2014/main" id="{8890A753-3DE8-E146-825B-8E4073B6382B}"/>
              </a:ext>
            </a:extLst>
          </p:cNvPr>
          <p:cNvSpPr/>
          <p:nvPr/>
        </p:nvSpPr>
        <p:spPr>
          <a:xfrm>
            <a:off x="2906287" y="3837951"/>
            <a:ext cx="342900" cy="342900"/>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solidFill>
                <a:schemeClr val="tx1"/>
              </a:solidFill>
            </a:endParaRPr>
          </a:p>
        </p:txBody>
      </p:sp>
      <p:pic>
        <p:nvPicPr>
          <p:cNvPr id="28" name="Shape 368">
            <a:extLst>
              <a:ext uri="{FF2B5EF4-FFF2-40B4-BE49-F238E27FC236}">
                <a16:creationId xmlns:a16="http://schemas.microsoft.com/office/drawing/2014/main" id="{8AB7AC91-88E4-944E-99F9-A49579E855FF}"/>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426943" y="3351314"/>
            <a:ext cx="235006" cy="233172"/>
          </a:xfrm>
          <a:prstGeom prst="rect">
            <a:avLst/>
          </a:prstGeom>
          <a:noFill/>
          <a:ln>
            <a:noFill/>
          </a:ln>
        </p:spPr>
      </p:pic>
      <p:cxnSp>
        <p:nvCxnSpPr>
          <p:cNvPr id="31" name="Straight Arrow Connector 30">
            <a:extLst>
              <a:ext uri="{FF2B5EF4-FFF2-40B4-BE49-F238E27FC236}">
                <a16:creationId xmlns:a16="http://schemas.microsoft.com/office/drawing/2014/main" id="{49DB4715-EA6A-8845-9E36-EC45F10F4E41}"/>
              </a:ext>
            </a:extLst>
          </p:cNvPr>
          <p:cNvCxnSpPr>
            <a:cxnSpLocks/>
          </p:cNvCxnSpPr>
          <p:nvPr/>
        </p:nvCxnSpPr>
        <p:spPr>
          <a:xfrm flipH="1">
            <a:off x="4329810" y="3202410"/>
            <a:ext cx="370712" cy="234199"/>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itle 2">
            <a:extLst>
              <a:ext uri="{FF2B5EF4-FFF2-40B4-BE49-F238E27FC236}">
                <a16:creationId xmlns:a16="http://schemas.microsoft.com/office/drawing/2014/main" id="{92AE539E-ED7E-0647-A972-A4D1DA0499D5}"/>
              </a:ext>
            </a:extLst>
          </p:cNvPr>
          <p:cNvSpPr txBox="1">
            <a:spLocks/>
          </p:cNvSpPr>
          <p:nvPr/>
        </p:nvSpPr>
        <p:spPr>
          <a:xfrm>
            <a:off x="3615758" y="5678424"/>
            <a:ext cx="3275770" cy="23101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400" b="0" dirty="0">
                <a:solidFill>
                  <a:schemeClr val="tx1"/>
                </a:solidFill>
                <a:latin typeface="+mn-lt"/>
              </a:rPr>
              <a:t>x’ = F</a:t>
            </a:r>
            <a:r>
              <a:rPr lang="en-US" sz="1400" b="0" baseline="-25000" dirty="0">
                <a:solidFill>
                  <a:schemeClr val="tx1"/>
                </a:solidFill>
                <a:latin typeface="+mn-lt"/>
              </a:rPr>
              <a:t>activation </a:t>
            </a:r>
            <a:r>
              <a:rPr lang="en-US" sz="1400" b="0" dirty="0">
                <a:solidFill>
                  <a:schemeClr val="tx1"/>
                </a:solidFill>
                <a:latin typeface="+mn-lt"/>
              </a:rPr>
              <a:t>(w</a:t>
            </a:r>
            <a:r>
              <a:rPr lang="en-US" sz="1400" b="0" baseline="-25000" dirty="0">
                <a:solidFill>
                  <a:schemeClr val="tx1"/>
                </a:solidFill>
                <a:latin typeface="+mn-lt"/>
              </a:rPr>
              <a:t>1</a:t>
            </a:r>
            <a:r>
              <a:rPr lang="en-US" sz="1400" b="0" dirty="0">
                <a:solidFill>
                  <a:schemeClr val="tx1"/>
                </a:solidFill>
                <a:latin typeface="+mn-lt"/>
              </a:rPr>
              <a:t>*x</a:t>
            </a:r>
            <a:r>
              <a:rPr lang="en-US" sz="1400" b="0" baseline="-25000" dirty="0">
                <a:solidFill>
                  <a:schemeClr val="tx1"/>
                </a:solidFill>
                <a:latin typeface="+mn-lt"/>
              </a:rPr>
              <a:t>1</a:t>
            </a:r>
            <a:r>
              <a:rPr lang="en-US" sz="1400" b="0" dirty="0">
                <a:solidFill>
                  <a:schemeClr val="tx1"/>
                </a:solidFill>
                <a:latin typeface="+mn-lt"/>
              </a:rPr>
              <a:t> + w</a:t>
            </a:r>
            <a:r>
              <a:rPr lang="en-US" sz="1400" b="0" baseline="-25000" dirty="0">
                <a:solidFill>
                  <a:schemeClr val="tx1"/>
                </a:solidFill>
                <a:latin typeface="+mn-lt"/>
              </a:rPr>
              <a:t>2</a:t>
            </a:r>
            <a:r>
              <a:rPr lang="en-US" sz="1400" b="0" dirty="0">
                <a:solidFill>
                  <a:schemeClr val="tx1"/>
                </a:solidFill>
                <a:latin typeface="+mn-lt"/>
              </a:rPr>
              <a:t>*x</a:t>
            </a:r>
            <a:r>
              <a:rPr lang="en-US" sz="1400" b="0" baseline="-25000" dirty="0">
                <a:solidFill>
                  <a:schemeClr val="tx1"/>
                </a:solidFill>
                <a:latin typeface="+mn-lt"/>
              </a:rPr>
              <a:t>2 </a:t>
            </a:r>
            <a:r>
              <a:rPr lang="en-US" sz="1400" b="0" dirty="0">
                <a:solidFill>
                  <a:schemeClr val="tx1"/>
                </a:solidFill>
                <a:latin typeface="+mn-lt"/>
              </a:rPr>
              <a:t>+ w</a:t>
            </a:r>
            <a:r>
              <a:rPr lang="en-US" sz="1400" b="0" baseline="-25000" dirty="0">
                <a:solidFill>
                  <a:schemeClr val="tx1"/>
                </a:solidFill>
                <a:latin typeface="+mn-lt"/>
              </a:rPr>
              <a:t>3</a:t>
            </a:r>
            <a:r>
              <a:rPr lang="en-US" sz="1400" b="0" dirty="0">
                <a:solidFill>
                  <a:schemeClr val="tx1"/>
                </a:solidFill>
                <a:latin typeface="+mn-lt"/>
              </a:rPr>
              <a:t>*x</a:t>
            </a:r>
            <a:r>
              <a:rPr lang="en-US" sz="1400" b="0" baseline="-25000" dirty="0">
                <a:solidFill>
                  <a:schemeClr val="tx1"/>
                </a:solidFill>
                <a:latin typeface="+mn-lt"/>
              </a:rPr>
              <a:t>3</a:t>
            </a:r>
            <a:r>
              <a:rPr lang="en-US" sz="1400" b="0" dirty="0">
                <a:solidFill>
                  <a:schemeClr val="tx1"/>
                </a:solidFill>
                <a:latin typeface="+mn-lt"/>
              </a:rPr>
              <a:t> +</a:t>
            </a:r>
            <a:r>
              <a:rPr lang="en-US" sz="1400" b="0" baseline="-25000" dirty="0">
                <a:solidFill>
                  <a:schemeClr val="tx1"/>
                </a:solidFill>
                <a:latin typeface="+mn-lt"/>
              </a:rPr>
              <a:t> </a:t>
            </a:r>
            <a:r>
              <a:rPr lang="en-US" sz="1400" b="0" dirty="0">
                <a:solidFill>
                  <a:schemeClr val="tx1"/>
                </a:solidFill>
                <a:latin typeface="+mn-lt"/>
              </a:rPr>
              <a:t>b)</a:t>
            </a:r>
          </a:p>
        </p:txBody>
      </p:sp>
      <p:cxnSp>
        <p:nvCxnSpPr>
          <p:cNvPr id="33" name="Straight Arrow Connector 32">
            <a:extLst>
              <a:ext uri="{FF2B5EF4-FFF2-40B4-BE49-F238E27FC236}">
                <a16:creationId xmlns:a16="http://schemas.microsoft.com/office/drawing/2014/main" id="{75D0FDFC-CC64-C842-AE8E-FCC71494419E}"/>
              </a:ext>
            </a:extLst>
          </p:cNvPr>
          <p:cNvCxnSpPr>
            <a:cxnSpLocks/>
          </p:cNvCxnSpPr>
          <p:nvPr/>
        </p:nvCxnSpPr>
        <p:spPr>
          <a:xfrm>
            <a:off x="4807022" y="3524470"/>
            <a:ext cx="661855" cy="0"/>
          </a:xfrm>
          <a:prstGeom prst="straightConnector1">
            <a:avLst/>
          </a:prstGeom>
          <a:ln>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4F16305-4376-504C-BA68-DB12E1E5162F}"/>
              </a:ext>
            </a:extLst>
          </p:cNvPr>
          <p:cNvCxnSpPr>
            <a:cxnSpLocks/>
          </p:cNvCxnSpPr>
          <p:nvPr/>
        </p:nvCxnSpPr>
        <p:spPr>
          <a:xfrm flipH="1" flipV="1">
            <a:off x="4198571" y="4018448"/>
            <a:ext cx="608451" cy="236261"/>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Title 2">
            <a:extLst>
              <a:ext uri="{FF2B5EF4-FFF2-40B4-BE49-F238E27FC236}">
                <a16:creationId xmlns:a16="http://schemas.microsoft.com/office/drawing/2014/main" id="{50AD86C3-97D4-FC41-8E0B-0AE729E6B889}"/>
              </a:ext>
            </a:extLst>
          </p:cNvPr>
          <p:cNvSpPr txBox="1">
            <a:spLocks/>
          </p:cNvSpPr>
          <p:nvPr/>
        </p:nvSpPr>
        <p:spPr>
          <a:xfrm>
            <a:off x="3953344" y="3800059"/>
            <a:ext cx="275668" cy="33614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400" b="0" dirty="0">
                <a:solidFill>
                  <a:schemeClr val="tx1"/>
                </a:solidFill>
                <a:latin typeface="+mn-lt"/>
              </a:rPr>
              <a:t>b</a:t>
            </a:r>
            <a:endParaRPr lang="en-US" sz="1400" b="0" baseline="-25000" dirty="0">
              <a:solidFill>
                <a:schemeClr val="tx1"/>
              </a:solidFill>
              <a:latin typeface="+mn-lt"/>
            </a:endParaRPr>
          </a:p>
        </p:txBody>
      </p:sp>
      <p:cxnSp>
        <p:nvCxnSpPr>
          <p:cNvPr id="42" name="Straight Arrow Connector 41">
            <a:extLst>
              <a:ext uri="{FF2B5EF4-FFF2-40B4-BE49-F238E27FC236}">
                <a16:creationId xmlns:a16="http://schemas.microsoft.com/office/drawing/2014/main" id="{B49B92D2-1EBB-BB45-9956-886B934F4A04}"/>
              </a:ext>
            </a:extLst>
          </p:cNvPr>
          <p:cNvCxnSpPr>
            <a:cxnSpLocks/>
            <a:stCxn id="71" idx="0"/>
            <a:endCxn id="21" idx="2"/>
          </p:cNvCxnSpPr>
          <p:nvPr/>
        </p:nvCxnSpPr>
        <p:spPr>
          <a:xfrm flipH="1" flipV="1">
            <a:off x="3580344" y="3818322"/>
            <a:ext cx="917322" cy="900862"/>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Oval 48">
            <a:extLst>
              <a:ext uri="{FF2B5EF4-FFF2-40B4-BE49-F238E27FC236}">
                <a16:creationId xmlns:a16="http://schemas.microsoft.com/office/drawing/2014/main" id="{7D7778B8-6D22-0342-BB03-37F520E6E213}"/>
              </a:ext>
            </a:extLst>
          </p:cNvPr>
          <p:cNvSpPr/>
          <p:nvPr/>
        </p:nvSpPr>
        <p:spPr>
          <a:xfrm>
            <a:off x="2892393" y="3418629"/>
            <a:ext cx="342900" cy="342900"/>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solidFill>
                <a:schemeClr val="tx1"/>
              </a:solidFill>
            </a:endParaRPr>
          </a:p>
        </p:txBody>
      </p:sp>
      <p:sp>
        <p:nvSpPr>
          <p:cNvPr id="50" name="Oval 49">
            <a:extLst>
              <a:ext uri="{FF2B5EF4-FFF2-40B4-BE49-F238E27FC236}">
                <a16:creationId xmlns:a16="http://schemas.microsoft.com/office/drawing/2014/main" id="{31B15AEB-F5EF-2545-A416-5CAA0FAA8724}"/>
              </a:ext>
            </a:extLst>
          </p:cNvPr>
          <p:cNvSpPr/>
          <p:nvPr/>
        </p:nvSpPr>
        <p:spPr>
          <a:xfrm>
            <a:off x="2866829" y="2961181"/>
            <a:ext cx="342900" cy="342900"/>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solidFill>
                <a:schemeClr val="tx1"/>
              </a:solidFill>
            </a:endParaRPr>
          </a:p>
        </p:txBody>
      </p:sp>
      <p:cxnSp>
        <p:nvCxnSpPr>
          <p:cNvPr id="51" name="Straight Arrow Connector 50">
            <a:extLst>
              <a:ext uri="{FF2B5EF4-FFF2-40B4-BE49-F238E27FC236}">
                <a16:creationId xmlns:a16="http://schemas.microsoft.com/office/drawing/2014/main" id="{80CB299A-2B0F-1046-B94F-E3DDBB755AC9}"/>
              </a:ext>
            </a:extLst>
          </p:cNvPr>
          <p:cNvCxnSpPr>
            <a:cxnSpLocks/>
            <a:stCxn id="49" idx="6"/>
            <a:endCxn id="15" idx="2"/>
          </p:cNvCxnSpPr>
          <p:nvPr/>
        </p:nvCxnSpPr>
        <p:spPr>
          <a:xfrm flipV="1">
            <a:off x="3235294" y="3563874"/>
            <a:ext cx="684434" cy="26206"/>
          </a:xfrm>
          <a:prstGeom prst="straightConnector1">
            <a:avLst/>
          </a:prstGeom>
          <a:ln>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F8E62BC-7247-6A43-84EF-7FC4C812DB5E}"/>
              </a:ext>
            </a:extLst>
          </p:cNvPr>
          <p:cNvCxnSpPr>
            <a:cxnSpLocks/>
            <a:stCxn id="50" idx="6"/>
            <a:endCxn id="15" idx="2"/>
          </p:cNvCxnSpPr>
          <p:nvPr/>
        </p:nvCxnSpPr>
        <p:spPr>
          <a:xfrm>
            <a:off x="3209729" y="3132631"/>
            <a:ext cx="709999" cy="431243"/>
          </a:xfrm>
          <a:prstGeom prst="straightConnector1">
            <a:avLst/>
          </a:prstGeom>
          <a:ln>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itle 2">
            <a:extLst>
              <a:ext uri="{FF2B5EF4-FFF2-40B4-BE49-F238E27FC236}">
                <a16:creationId xmlns:a16="http://schemas.microsoft.com/office/drawing/2014/main" id="{0E34AB25-79B7-7C46-B30D-3C0E47D7DA3D}"/>
              </a:ext>
            </a:extLst>
          </p:cNvPr>
          <p:cNvSpPr txBox="1">
            <a:spLocks/>
          </p:cNvSpPr>
          <p:nvPr/>
        </p:nvSpPr>
        <p:spPr>
          <a:xfrm>
            <a:off x="3283648" y="3040585"/>
            <a:ext cx="496556" cy="269985"/>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400" b="0" dirty="0">
                <a:solidFill>
                  <a:schemeClr val="tx1"/>
                </a:solidFill>
                <a:latin typeface="+mn-lt"/>
              </a:rPr>
              <a:t>w</a:t>
            </a:r>
            <a:r>
              <a:rPr lang="en-US" sz="1400" b="0" baseline="-25000" dirty="0">
                <a:solidFill>
                  <a:schemeClr val="tx1"/>
                </a:solidFill>
                <a:latin typeface="+mn-lt"/>
              </a:rPr>
              <a:t>1</a:t>
            </a:r>
          </a:p>
        </p:txBody>
      </p:sp>
      <p:sp>
        <p:nvSpPr>
          <p:cNvPr id="59" name="Title 2">
            <a:extLst>
              <a:ext uri="{FF2B5EF4-FFF2-40B4-BE49-F238E27FC236}">
                <a16:creationId xmlns:a16="http://schemas.microsoft.com/office/drawing/2014/main" id="{DF3D9892-2C36-6242-BC1B-EA85B12421B3}"/>
              </a:ext>
            </a:extLst>
          </p:cNvPr>
          <p:cNvSpPr txBox="1">
            <a:spLocks/>
          </p:cNvSpPr>
          <p:nvPr/>
        </p:nvSpPr>
        <p:spPr>
          <a:xfrm>
            <a:off x="3324144" y="3316224"/>
            <a:ext cx="496556" cy="294778"/>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400" b="0" dirty="0">
                <a:solidFill>
                  <a:schemeClr val="tx1"/>
                </a:solidFill>
                <a:latin typeface="+mn-lt"/>
              </a:rPr>
              <a:t>w</a:t>
            </a:r>
            <a:r>
              <a:rPr lang="en-US" sz="1400" b="0" baseline="-25000" dirty="0">
                <a:solidFill>
                  <a:schemeClr val="tx1"/>
                </a:solidFill>
                <a:latin typeface="+mn-lt"/>
              </a:rPr>
              <a:t>2</a:t>
            </a:r>
          </a:p>
        </p:txBody>
      </p:sp>
      <p:sp>
        <p:nvSpPr>
          <p:cNvPr id="60" name="Title 1">
            <a:extLst>
              <a:ext uri="{FF2B5EF4-FFF2-40B4-BE49-F238E27FC236}">
                <a16:creationId xmlns:a16="http://schemas.microsoft.com/office/drawing/2014/main" id="{1C5C7C58-C245-3E49-877B-18B03BE9B042}"/>
              </a:ext>
            </a:extLst>
          </p:cNvPr>
          <p:cNvSpPr txBox="1">
            <a:spLocks/>
          </p:cNvSpPr>
          <p:nvPr/>
        </p:nvSpPr>
        <p:spPr bwMode="auto">
          <a:xfrm>
            <a:off x="2813116" y="5265488"/>
            <a:ext cx="1934176" cy="184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latin typeface="+mn-lt"/>
                <a:ea typeface="ＭＳ Ｐゴシック" panose="020B0600070205080204" pitchFamily="34" charset="-128"/>
              </a:rPr>
              <a:t>An artificial neuron</a:t>
            </a:r>
          </a:p>
        </p:txBody>
      </p:sp>
      <p:sp>
        <p:nvSpPr>
          <p:cNvPr id="66" name="Shape 535">
            <a:extLst>
              <a:ext uri="{FF2B5EF4-FFF2-40B4-BE49-F238E27FC236}">
                <a16:creationId xmlns:a16="http://schemas.microsoft.com/office/drawing/2014/main" id="{EE78DF48-566A-1A4C-A86F-2B97D87861AD}"/>
              </a:ext>
            </a:extLst>
          </p:cNvPr>
          <p:cNvSpPr txBox="1">
            <a:spLocks/>
          </p:cNvSpPr>
          <p:nvPr/>
        </p:nvSpPr>
        <p:spPr>
          <a:xfrm>
            <a:off x="4757928" y="3550561"/>
            <a:ext cx="914702" cy="241775"/>
          </a:xfrm>
          <a:prstGeom prst="rect">
            <a:avLst/>
          </a:prstGeom>
          <a:effectLst/>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400" b="1" dirty="0"/>
              <a:t>Output</a:t>
            </a:r>
            <a:endParaRPr lang="en" sz="1400" b="1" dirty="0"/>
          </a:p>
        </p:txBody>
      </p:sp>
      <p:sp>
        <p:nvSpPr>
          <p:cNvPr id="67" name="Shape 535">
            <a:extLst>
              <a:ext uri="{FF2B5EF4-FFF2-40B4-BE49-F238E27FC236}">
                <a16:creationId xmlns:a16="http://schemas.microsoft.com/office/drawing/2014/main" id="{1163A6F0-8B49-C047-A20B-C566E1B5C58A}"/>
              </a:ext>
            </a:extLst>
          </p:cNvPr>
          <p:cNvSpPr txBox="1">
            <a:spLocks/>
          </p:cNvSpPr>
          <p:nvPr/>
        </p:nvSpPr>
        <p:spPr>
          <a:xfrm>
            <a:off x="2776728" y="4217665"/>
            <a:ext cx="716135" cy="25113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400" b="1" dirty="0"/>
              <a:t>Inputs</a:t>
            </a:r>
            <a:endParaRPr lang="en" sz="1400" b="1" dirty="0"/>
          </a:p>
        </p:txBody>
      </p:sp>
      <p:sp>
        <p:nvSpPr>
          <p:cNvPr id="70" name="Shape 535">
            <a:extLst>
              <a:ext uri="{FF2B5EF4-FFF2-40B4-BE49-F238E27FC236}">
                <a16:creationId xmlns:a16="http://schemas.microsoft.com/office/drawing/2014/main" id="{1BA3CDE6-D19F-644A-A8BA-D3A0F18C59E6}"/>
              </a:ext>
            </a:extLst>
          </p:cNvPr>
          <p:cNvSpPr txBox="1">
            <a:spLocks/>
          </p:cNvSpPr>
          <p:nvPr/>
        </p:nvSpPr>
        <p:spPr>
          <a:xfrm>
            <a:off x="4629791" y="4216453"/>
            <a:ext cx="1188565" cy="356746"/>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400" b="1" dirty="0"/>
              <a:t>Scalar bias</a:t>
            </a:r>
            <a:endParaRPr lang="en" sz="1400" b="1" dirty="0"/>
          </a:p>
        </p:txBody>
      </p:sp>
      <p:sp>
        <p:nvSpPr>
          <p:cNvPr id="71" name="Shape 535">
            <a:extLst>
              <a:ext uri="{FF2B5EF4-FFF2-40B4-BE49-F238E27FC236}">
                <a16:creationId xmlns:a16="http://schemas.microsoft.com/office/drawing/2014/main" id="{72F326B0-F00B-0243-841C-C768F8801CA9}"/>
              </a:ext>
            </a:extLst>
          </p:cNvPr>
          <p:cNvSpPr txBox="1">
            <a:spLocks/>
          </p:cNvSpPr>
          <p:nvPr/>
        </p:nvSpPr>
        <p:spPr>
          <a:xfrm>
            <a:off x="3780204" y="4719184"/>
            <a:ext cx="1434924" cy="329412"/>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400" b="1" dirty="0"/>
              <a:t>Scalar weights</a:t>
            </a:r>
            <a:endParaRPr lang="en" sz="1400" b="1" dirty="0"/>
          </a:p>
        </p:txBody>
      </p:sp>
      <p:cxnSp>
        <p:nvCxnSpPr>
          <p:cNvPr id="75" name="Straight Arrow Connector 74">
            <a:extLst>
              <a:ext uri="{FF2B5EF4-FFF2-40B4-BE49-F238E27FC236}">
                <a16:creationId xmlns:a16="http://schemas.microsoft.com/office/drawing/2014/main" id="{E9563A92-700A-8F47-8C30-2C3F1FFEF3FC}"/>
              </a:ext>
            </a:extLst>
          </p:cNvPr>
          <p:cNvCxnSpPr>
            <a:cxnSpLocks/>
            <a:stCxn id="71" idx="0"/>
          </p:cNvCxnSpPr>
          <p:nvPr/>
        </p:nvCxnSpPr>
        <p:spPr>
          <a:xfrm flipH="1" flipV="1">
            <a:off x="3623481" y="3589361"/>
            <a:ext cx="874185" cy="1129823"/>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79" name="Shape 535">
            <a:extLst>
              <a:ext uri="{FF2B5EF4-FFF2-40B4-BE49-F238E27FC236}">
                <a16:creationId xmlns:a16="http://schemas.microsoft.com/office/drawing/2014/main" id="{0E1F47DE-C6CD-124D-BF9F-D651FD531785}"/>
              </a:ext>
            </a:extLst>
          </p:cNvPr>
          <p:cNvSpPr txBox="1">
            <a:spLocks/>
          </p:cNvSpPr>
          <p:nvPr/>
        </p:nvSpPr>
        <p:spPr>
          <a:xfrm>
            <a:off x="4304244" y="2962192"/>
            <a:ext cx="1958986" cy="24716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400" b="1" dirty="0"/>
              <a:t>Nonlinear activation</a:t>
            </a:r>
            <a:endParaRPr lang="en" sz="1400" b="1" dirty="0"/>
          </a:p>
        </p:txBody>
      </p:sp>
      <p:grpSp>
        <p:nvGrpSpPr>
          <p:cNvPr id="107" name="Shape 527">
            <a:extLst>
              <a:ext uri="{FF2B5EF4-FFF2-40B4-BE49-F238E27FC236}">
                <a16:creationId xmlns:a16="http://schemas.microsoft.com/office/drawing/2014/main" id="{403515EE-0A75-EC4B-9547-1E5C331B2057}"/>
              </a:ext>
            </a:extLst>
          </p:cNvPr>
          <p:cNvGrpSpPr/>
          <p:nvPr/>
        </p:nvGrpSpPr>
        <p:grpSpPr>
          <a:xfrm>
            <a:off x="5602318" y="2010301"/>
            <a:ext cx="418338" cy="418337"/>
            <a:chOff x="7315875" y="3352055"/>
            <a:chExt cx="1370925" cy="1391881"/>
          </a:xfrm>
        </p:grpSpPr>
        <p:sp>
          <p:nvSpPr>
            <p:cNvPr id="108" name="Shape 528">
              <a:extLst>
                <a:ext uri="{FF2B5EF4-FFF2-40B4-BE49-F238E27FC236}">
                  <a16:creationId xmlns:a16="http://schemas.microsoft.com/office/drawing/2014/main" id="{3E7BA356-CFFF-CA42-9D06-A44AABC0D3E2}"/>
                </a:ext>
              </a:extLst>
            </p:cNvPr>
            <p:cNvSpPr/>
            <p:nvPr/>
          </p:nvSpPr>
          <p:spPr>
            <a:xfrm>
              <a:off x="7315875" y="3352073"/>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dirty="0"/>
            </a:p>
          </p:txBody>
        </p:sp>
        <p:sp>
          <p:nvSpPr>
            <p:cNvPr id="109" name="Shape 529">
              <a:extLst>
                <a:ext uri="{FF2B5EF4-FFF2-40B4-BE49-F238E27FC236}">
                  <a16:creationId xmlns:a16="http://schemas.microsoft.com/office/drawing/2014/main" id="{4E18998F-B4EB-8341-ACDD-20B96303CCD6}"/>
                </a:ext>
              </a:extLst>
            </p:cNvPr>
            <p:cNvSpPr/>
            <p:nvPr/>
          </p:nvSpPr>
          <p:spPr>
            <a:xfrm>
              <a:off x="7999675" y="3352055"/>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dirty="0"/>
            </a:p>
          </p:txBody>
        </p:sp>
        <p:sp>
          <p:nvSpPr>
            <p:cNvPr id="110" name="Shape 530">
              <a:extLst>
                <a:ext uri="{FF2B5EF4-FFF2-40B4-BE49-F238E27FC236}">
                  <a16:creationId xmlns:a16="http://schemas.microsoft.com/office/drawing/2014/main" id="{651016A2-4D83-4648-8478-CBFD7F2AA5B9}"/>
                </a:ext>
              </a:extLst>
            </p:cNvPr>
            <p:cNvSpPr/>
            <p:nvPr/>
          </p:nvSpPr>
          <p:spPr>
            <a:xfrm>
              <a:off x="73158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dirty="0"/>
            </a:p>
          </p:txBody>
        </p:sp>
        <p:sp>
          <p:nvSpPr>
            <p:cNvPr id="111" name="Shape 531">
              <a:extLst>
                <a:ext uri="{FF2B5EF4-FFF2-40B4-BE49-F238E27FC236}">
                  <a16:creationId xmlns:a16="http://schemas.microsoft.com/office/drawing/2014/main" id="{FE70237C-60A4-4148-BBC0-DC7424C72C18}"/>
                </a:ext>
              </a:extLst>
            </p:cNvPr>
            <p:cNvSpPr/>
            <p:nvPr/>
          </p:nvSpPr>
          <p:spPr>
            <a:xfrm>
              <a:off x="79996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dirty="0"/>
            </a:p>
          </p:txBody>
        </p:sp>
        <p:cxnSp>
          <p:nvCxnSpPr>
            <p:cNvPr id="112" name="Shape 532">
              <a:extLst>
                <a:ext uri="{FF2B5EF4-FFF2-40B4-BE49-F238E27FC236}">
                  <a16:creationId xmlns:a16="http://schemas.microsoft.com/office/drawing/2014/main" id="{0B7B6AB6-E37F-4A46-8AF4-FB62D1BD6AFF}"/>
                </a:ext>
              </a:extLst>
            </p:cNvPr>
            <p:cNvCxnSpPr/>
            <p:nvPr/>
          </p:nvCxnSpPr>
          <p:spPr>
            <a:xfrm flipH="1">
              <a:off x="8007899" y="3358062"/>
              <a:ext cx="678900" cy="678900"/>
            </a:xfrm>
            <a:prstGeom prst="straightConnector1">
              <a:avLst/>
            </a:prstGeom>
            <a:noFill/>
            <a:ln w="38100" cap="flat" cmpd="sng">
              <a:solidFill>
                <a:schemeClr val="tx1"/>
              </a:solidFill>
              <a:prstDash val="solid"/>
              <a:round/>
              <a:headEnd type="none" w="lg" len="lg"/>
              <a:tailEnd type="none" w="lg" len="lg"/>
            </a:ln>
          </p:spPr>
        </p:cxnSp>
        <p:cxnSp>
          <p:nvCxnSpPr>
            <p:cNvPr id="113" name="Shape 533">
              <a:extLst>
                <a:ext uri="{FF2B5EF4-FFF2-40B4-BE49-F238E27FC236}">
                  <a16:creationId xmlns:a16="http://schemas.microsoft.com/office/drawing/2014/main" id="{E0C28BAA-2C3A-D942-B20D-BC18286A1E79}"/>
                </a:ext>
              </a:extLst>
            </p:cNvPr>
            <p:cNvCxnSpPr/>
            <p:nvPr/>
          </p:nvCxnSpPr>
          <p:spPr>
            <a:xfrm flipH="1">
              <a:off x="7319150" y="4042800"/>
              <a:ext cx="704699" cy="5100"/>
            </a:xfrm>
            <a:prstGeom prst="straightConnector1">
              <a:avLst/>
            </a:prstGeom>
            <a:noFill/>
            <a:ln w="38100" cap="flat" cmpd="sng">
              <a:solidFill>
                <a:schemeClr val="tx1"/>
              </a:solidFill>
              <a:prstDash val="solid"/>
              <a:round/>
              <a:headEnd type="none" w="lg" len="lg"/>
              <a:tailEnd type="none" w="lg" len="lg"/>
            </a:ln>
          </p:spPr>
        </p:cxnSp>
      </p:grpSp>
      <p:pic>
        <p:nvPicPr>
          <p:cNvPr id="116" name="Shape 526">
            <a:extLst>
              <a:ext uri="{FF2B5EF4-FFF2-40B4-BE49-F238E27FC236}">
                <a16:creationId xmlns:a16="http://schemas.microsoft.com/office/drawing/2014/main" id="{C71608CE-72B1-5541-AA63-0B423E8ACFD6}"/>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373482" y="2501716"/>
            <a:ext cx="889748" cy="171450"/>
          </a:xfrm>
          <a:prstGeom prst="rect">
            <a:avLst/>
          </a:prstGeom>
          <a:noFill/>
          <a:ln>
            <a:noFill/>
          </a:ln>
        </p:spPr>
      </p:pic>
      <p:sp>
        <p:nvSpPr>
          <p:cNvPr id="117" name="Shape 534">
            <a:extLst>
              <a:ext uri="{FF2B5EF4-FFF2-40B4-BE49-F238E27FC236}">
                <a16:creationId xmlns:a16="http://schemas.microsoft.com/office/drawing/2014/main" id="{5DAC7624-5AB3-7F49-BF47-4DDE86FC7B6C}"/>
              </a:ext>
            </a:extLst>
          </p:cNvPr>
          <p:cNvSpPr txBox="1">
            <a:spLocks/>
          </p:cNvSpPr>
          <p:nvPr/>
        </p:nvSpPr>
        <p:spPr bwMode="gray">
          <a:xfrm>
            <a:off x="5475174" y="1697515"/>
            <a:ext cx="686363" cy="312005"/>
          </a:xfrm>
          <a:prstGeom prst="rect">
            <a:avLst/>
          </a:prstGeom>
        </p:spPr>
        <p:txBody>
          <a:bodyPr vert="horz" lIns="91425" tIns="91425" rIns="91425" bIns="91425"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spcBef>
                <a:spcPts val="0"/>
              </a:spcBef>
              <a:buNone/>
            </a:pPr>
            <a:r>
              <a:rPr lang="en" sz="1400" b="1" dirty="0">
                <a:solidFill>
                  <a:schemeClr val="tx1"/>
                </a:solidFill>
              </a:rPr>
              <a:t>ReLU</a:t>
            </a:r>
          </a:p>
        </p:txBody>
      </p:sp>
      <p:cxnSp>
        <p:nvCxnSpPr>
          <p:cNvPr id="119" name="Straight Arrow Connector 118">
            <a:extLst>
              <a:ext uri="{FF2B5EF4-FFF2-40B4-BE49-F238E27FC236}">
                <a16:creationId xmlns:a16="http://schemas.microsoft.com/office/drawing/2014/main" id="{07B9384C-37EE-7F40-8F67-441A00DA9896}"/>
              </a:ext>
            </a:extLst>
          </p:cNvPr>
          <p:cNvCxnSpPr>
            <a:cxnSpLocks/>
          </p:cNvCxnSpPr>
          <p:nvPr/>
        </p:nvCxnSpPr>
        <p:spPr>
          <a:xfrm flipV="1">
            <a:off x="4996536" y="2707455"/>
            <a:ext cx="502665" cy="333129"/>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2818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6A7DAB57-76D4-48EB-B4F0-B7D538520C9C}"/>
              </a:ext>
            </a:extLst>
          </p:cNvPr>
          <p:cNvSpPr>
            <a:spLocks noGrp="1"/>
          </p:cNvSpPr>
          <p:nvPr>
            <p:ph type="title"/>
          </p:nvPr>
        </p:nvSpPr>
        <p:spPr/>
        <p:txBody>
          <a:bodyPr>
            <a:noAutofit/>
          </a:bodyPr>
          <a:lstStyle/>
          <a:p>
            <a:r>
              <a:rPr lang="en-US" dirty="0"/>
              <a:t>A Fully Connected Layer</a:t>
            </a:r>
            <a:endParaRPr lang="en-IN" dirty="0"/>
          </a:p>
        </p:txBody>
      </p:sp>
      <p:sp>
        <p:nvSpPr>
          <p:cNvPr id="3" name="Content Placeholder 2">
            <a:extLst>
              <a:ext uri="{FF2B5EF4-FFF2-40B4-BE49-F238E27FC236}">
                <a16:creationId xmlns:a16="http://schemas.microsoft.com/office/drawing/2014/main" id="{D0594632-A2C2-484C-9F4F-5596124F133E}"/>
              </a:ext>
            </a:extLst>
          </p:cNvPr>
          <p:cNvSpPr>
            <a:spLocks noGrp="1"/>
          </p:cNvSpPr>
          <p:nvPr>
            <p:ph idx="1"/>
          </p:nvPr>
        </p:nvSpPr>
        <p:spPr>
          <a:xfrm>
            <a:off x="457200" y="1600200"/>
            <a:ext cx="8229600" cy="443739"/>
          </a:xfrm>
        </p:spPr>
        <p:txBody>
          <a:bodyPr>
            <a:noAutofit/>
          </a:bodyPr>
          <a:lstStyle/>
          <a:p>
            <a:pPr marL="0" indent="0">
              <a:buNone/>
            </a:pPr>
            <a:r>
              <a:rPr lang="en-US" sz="2000" i="1" dirty="0"/>
              <a:t>It’s very simple to understand but also very resource-intensive.</a:t>
            </a:r>
          </a:p>
        </p:txBody>
      </p:sp>
      <p:grpSp>
        <p:nvGrpSpPr>
          <p:cNvPr id="39" name="Group 38">
            <a:extLst>
              <a:ext uri="{FF2B5EF4-FFF2-40B4-BE49-F238E27FC236}">
                <a16:creationId xmlns:a16="http://schemas.microsoft.com/office/drawing/2014/main" id="{3CCABE3F-40AA-4221-8B16-AC0F6B9218B9}"/>
              </a:ext>
            </a:extLst>
          </p:cNvPr>
          <p:cNvGrpSpPr/>
          <p:nvPr/>
        </p:nvGrpSpPr>
        <p:grpSpPr>
          <a:xfrm>
            <a:off x="5804043" y="2138575"/>
            <a:ext cx="3339957" cy="3593795"/>
            <a:chOff x="2971800" y="1734091"/>
            <a:chExt cx="3915817" cy="4213421"/>
          </a:xfrm>
        </p:grpSpPr>
        <p:cxnSp>
          <p:nvCxnSpPr>
            <p:cNvPr id="19" name="Straight Arrow Connector 18">
              <a:extLst>
                <a:ext uri="{FF2B5EF4-FFF2-40B4-BE49-F238E27FC236}">
                  <a16:creationId xmlns:a16="http://schemas.microsoft.com/office/drawing/2014/main" id="{676F9B0F-754C-45D6-B2EB-6EFEB460EFD0}"/>
                </a:ext>
              </a:extLst>
            </p:cNvPr>
            <p:cNvCxnSpPr>
              <a:cxnSpLocks/>
              <a:stCxn id="17" idx="6"/>
              <a:endCxn id="5" idx="2"/>
            </p:cNvCxnSpPr>
            <p:nvPr/>
          </p:nvCxnSpPr>
          <p:spPr>
            <a:xfrm>
              <a:off x="3404801" y="3169207"/>
              <a:ext cx="709998" cy="431244"/>
            </a:xfrm>
            <a:prstGeom prst="straightConnector1">
              <a:avLst/>
            </a:prstGeom>
            <a:ln>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69F90431-C0A8-4859-8F8B-0401E2F07517}"/>
                </a:ext>
              </a:extLst>
            </p:cNvPr>
            <p:cNvSpPr/>
            <p:nvPr/>
          </p:nvSpPr>
          <p:spPr>
            <a:xfrm>
              <a:off x="4114800" y="3429000"/>
              <a:ext cx="342900" cy="342900"/>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solidFill>
                  <a:schemeClr val="tx1"/>
                </a:solidFill>
              </a:endParaRPr>
            </a:p>
          </p:txBody>
        </p:sp>
        <p:cxnSp>
          <p:nvCxnSpPr>
            <p:cNvPr id="6" name="Straight Arrow Connector 5">
              <a:extLst>
                <a:ext uri="{FF2B5EF4-FFF2-40B4-BE49-F238E27FC236}">
                  <a16:creationId xmlns:a16="http://schemas.microsoft.com/office/drawing/2014/main" id="{ABB4655C-0E1F-492E-9F74-21834990F2B4}"/>
                </a:ext>
              </a:extLst>
            </p:cNvPr>
            <p:cNvCxnSpPr>
              <a:cxnSpLocks/>
              <a:stCxn id="8" idx="6"/>
              <a:endCxn id="5" idx="2"/>
            </p:cNvCxnSpPr>
            <p:nvPr/>
          </p:nvCxnSpPr>
          <p:spPr>
            <a:xfrm flipV="1">
              <a:off x="3444259" y="3600450"/>
              <a:ext cx="670541" cy="445528"/>
            </a:xfrm>
            <a:prstGeom prst="straightConnector1">
              <a:avLst/>
            </a:prstGeom>
            <a:ln>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itle 2">
              <a:extLst>
                <a:ext uri="{FF2B5EF4-FFF2-40B4-BE49-F238E27FC236}">
                  <a16:creationId xmlns:a16="http://schemas.microsoft.com/office/drawing/2014/main" id="{6FED21EF-50B5-4C61-BC95-09977728BC99}"/>
                </a:ext>
              </a:extLst>
            </p:cNvPr>
            <p:cNvSpPr txBox="1">
              <a:spLocks/>
            </p:cNvSpPr>
            <p:nvPr/>
          </p:nvSpPr>
          <p:spPr>
            <a:xfrm>
              <a:off x="3510978" y="3638273"/>
              <a:ext cx="570206" cy="29477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200" b="0" dirty="0">
                  <a:solidFill>
                    <a:schemeClr val="tx1"/>
                  </a:solidFill>
                  <a:latin typeface="+mn-lt"/>
                </a:rPr>
                <a:t>w</a:t>
              </a:r>
              <a:r>
                <a:rPr lang="en-US" sz="1200" b="0" baseline="-25000" dirty="0">
                  <a:solidFill>
                    <a:schemeClr val="tx1"/>
                  </a:solidFill>
                  <a:latin typeface="+mn-lt"/>
                </a:rPr>
                <a:t>3</a:t>
              </a:r>
            </a:p>
          </p:txBody>
        </p:sp>
        <p:sp>
          <p:nvSpPr>
            <p:cNvPr id="8" name="Oval 7">
              <a:extLst>
                <a:ext uri="{FF2B5EF4-FFF2-40B4-BE49-F238E27FC236}">
                  <a16:creationId xmlns:a16="http://schemas.microsoft.com/office/drawing/2014/main" id="{B7A321FD-2D25-4346-BCE1-8E7E7134F724}"/>
                </a:ext>
              </a:extLst>
            </p:cNvPr>
            <p:cNvSpPr/>
            <p:nvPr/>
          </p:nvSpPr>
          <p:spPr>
            <a:xfrm>
              <a:off x="3101359" y="3874527"/>
              <a:ext cx="342900" cy="342900"/>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solidFill>
                  <a:schemeClr val="tx1"/>
                </a:solidFill>
              </a:endParaRPr>
            </a:p>
          </p:txBody>
        </p:sp>
        <p:pic>
          <p:nvPicPr>
            <p:cNvPr id="9" name="Shape 368">
              <a:extLst>
                <a:ext uri="{FF2B5EF4-FFF2-40B4-BE49-F238E27FC236}">
                  <a16:creationId xmlns:a16="http://schemas.microsoft.com/office/drawing/2014/main" id="{899DFFD4-E202-455E-BAC2-4072B665F518}"/>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4622015" y="3387890"/>
              <a:ext cx="235006" cy="233172"/>
            </a:xfrm>
            <a:prstGeom prst="rect">
              <a:avLst/>
            </a:prstGeom>
            <a:noFill/>
            <a:ln>
              <a:noFill/>
            </a:ln>
          </p:spPr>
        </p:pic>
        <p:cxnSp>
          <p:nvCxnSpPr>
            <p:cNvPr id="10" name="Straight Arrow Connector 9">
              <a:extLst>
                <a:ext uri="{FF2B5EF4-FFF2-40B4-BE49-F238E27FC236}">
                  <a16:creationId xmlns:a16="http://schemas.microsoft.com/office/drawing/2014/main" id="{A7F557FE-2073-4FED-B8D7-FB11D896DC0B}"/>
                </a:ext>
              </a:extLst>
            </p:cNvPr>
            <p:cNvCxnSpPr>
              <a:cxnSpLocks/>
            </p:cNvCxnSpPr>
            <p:nvPr/>
          </p:nvCxnSpPr>
          <p:spPr>
            <a:xfrm flipH="1">
              <a:off x="4524882" y="3238986"/>
              <a:ext cx="370712" cy="234199"/>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itle 2">
              <a:extLst>
                <a:ext uri="{FF2B5EF4-FFF2-40B4-BE49-F238E27FC236}">
                  <a16:creationId xmlns:a16="http://schemas.microsoft.com/office/drawing/2014/main" id="{F7A8E1F9-8CD6-4A33-9FD6-F6767DD1CA8C}"/>
                </a:ext>
              </a:extLst>
            </p:cNvPr>
            <p:cNvSpPr txBox="1">
              <a:spLocks/>
            </p:cNvSpPr>
            <p:nvPr/>
          </p:nvSpPr>
          <p:spPr>
            <a:xfrm>
              <a:off x="3517793" y="5714999"/>
              <a:ext cx="3369824" cy="232513"/>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200" b="0" dirty="0">
                  <a:solidFill>
                    <a:schemeClr val="tx1"/>
                  </a:solidFill>
                  <a:latin typeface="+mn-lt"/>
                </a:rPr>
                <a:t>x’ = F</a:t>
              </a:r>
              <a:r>
                <a:rPr lang="en-US" sz="1200" b="0" baseline="-25000" dirty="0">
                  <a:solidFill>
                    <a:schemeClr val="tx1"/>
                  </a:solidFill>
                  <a:latin typeface="+mn-lt"/>
                </a:rPr>
                <a:t>activation </a:t>
              </a:r>
              <a:r>
                <a:rPr lang="en-US" sz="1200" b="0" dirty="0">
                  <a:solidFill>
                    <a:schemeClr val="tx1"/>
                  </a:solidFill>
                  <a:latin typeface="+mn-lt"/>
                </a:rPr>
                <a:t>(w</a:t>
              </a:r>
              <a:r>
                <a:rPr lang="en-US" sz="1200" b="0" baseline="-25000" dirty="0">
                  <a:solidFill>
                    <a:schemeClr val="tx1"/>
                  </a:solidFill>
                  <a:latin typeface="+mn-lt"/>
                </a:rPr>
                <a:t>1</a:t>
              </a:r>
              <a:r>
                <a:rPr lang="en-US" sz="1200" b="0" dirty="0">
                  <a:solidFill>
                    <a:schemeClr val="tx1"/>
                  </a:solidFill>
                  <a:latin typeface="+mn-lt"/>
                </a:rPr>
                <a:t>*x</a:t>
              </a:r>
              <a:r>
                <a:rPr lang="en-US" sz="1200" b="0" baseline="-25000" dirty="0">
                  <a:solidFill>
                    <a:schemeClr val="tx1"/>
                  </a:solidFill>
                  <a:latin typeface="+mn-lt"/>
                </a:rPr>
                <a:t>1</a:t>
              </a:r>
              <a:r>
                <a:rPr lang="en-US" sz="1200" b="0" dirty="0">
                  <a:solidFill>
                    <a:schemeClr val="tx1"/>
                  </a:solidFill>
                  <a:latin typeface="+mn-lt"/>
                </a:rPr>
                <a:t> + w</a:t>
              </a:r>
              <a:r>
                <a:rPr lang="en-US" sz="1200" b="0" baseline="-25000" dirty="0">
                  <a:solidFill>
                    <a:schemeClr val="tx1"/>
                  </a:solidFill>
                  <a:latin typeface="+mn-lt"/>
                </a:rPr>
                <a:t>2</a:t>
              </a:r>
              <a:r>
                <a:rPr lang="en-US" sz="1200" b="0" dirty="0">
                  <a:solidFill>
                    <a:schemeClr val="tx1"/>
                  </a:solidFill>
                  <a:latin typeface="+mn-lt"/>
                </a:rPr>
                <a:t>*x</a:t>
              </a:r>
              <a:r>
                <a:rPr lang="en-US" sz="1200" b="0" baseline="-25000" dirty="0">
                  <a:solidFill>
                    <a:schemeClr val="tx1"/>
                  </a:solidFill>
                  <a:latin typeface="+mn-lt"/>
                </a:rPr>
                <a:t>2 </a:t>
              </a:r>
              <a:r>
                <a:rPr lang="en-US" sz="1200" b="0" dirty="0">
                  <a:solidFill>
                    <a:schemeClr val="tx1"/>
                  </a:solidFill>
                  <a:latin typeface="+mn-lt"/>
                </a:rPr>
                <a:t>+ w</a:t>
              </a:r>
              <a:r>
                <a:rPr lang="en-US" sz="1200" b="0" baseline="-25000" dirty="0">
                  <a:solidFill>
                    <a:schemeClr val="tx1"/>
                  </a:solidFill>
                  <a:latin typeface="+mn-lt"/>
                </a:rPr>
                <a:t>3</a:t>
              </a:r>
              <a:r>
                <a:rPr lang="en-US" sz="1200" b="0" dirty="0">
                  <a:solidFill>
                    <a:schemeClr val="tx1"/>
                  </a:solidFill>
                  <a:latin typeface="+mn-lt"/>
                </a:rPr>
                <a:t>*x</a:t>
              </a:r>
              <a:r>
                <a:rPr lang="en-US" sz="1200" b="0" baseline="-25000" dirty="0">
                  <a:solidFill>
                    <a:schemeClr val="tx1"/>
                  </a:solidFill>
                  <a:latin typeface="+mn-lt"/>
                </a:rPr>
                <a:t>3</a:t>
              </a:r>
              <a:r>
                <a:rPr lang="en-US" sz="1200" b="0" dirty="0">
                  <a:solidFill>
                    <a:schemeClr val="tx1"/>
                  </a:solidFill>
                  <a:latin typeface="+mn-lt"/>
                </a:rPr>
                <a:t> +</a:t>
              </a:r>
              <a:r>
                <a:rPr lang="en-US" sz="1200" b="0" baseline="-25000" dirty="0">
                  <a:solidFill>
                    <a:schemeClr val="tx1"/>
                  </a:solidFill>
                  <a:latin typeface="+mn-lt"/>
                </a:rPr>
                <a:t> </a:t>
              </a:r>
              <a:r>
                <a:rPr lang="en-US" sz="1200" b="0" dirty="0">
                  <a:solidFill>
                    <a:schemeClr val="tx1"/>
                  </a:solidFill>
                  <a:latin typeface="+mn-lt"/>
                </a:rPr>
                <a:t>b)</a:t>
              </a:r>
            </a:p>
          </p:txBody>
        </p:sp>
        <p:cxnSp>
          <p:nvCxnSpPr>
            <p:cNvPr id="12" name="Straight Arrow Connector 11">
              <a:extLst>
                <a:ext uri="{FF2B5EF4-FFF2-40B4-BE49-F238E27FC236}">
                  <a16:creationId xmlns:a16="http://schemas.microsoft.com/office/drawing/2014/main" id="{AB54B354-1239-4AF4-B13F-F32BDE09BDBC}"/>
                </a:ext>
              </a:extLst>
            </p:cNvPr>
            <p:cNvCxnSpPr>
              <a:cxnSpLocks/>
            </p:cNvCxnSpPr>
            <p:nvPr/>
          </p:nvCxnSpPr>
          <p:spPr>
            <a:xfrm>
              <a:off x="5002094" y="3561046"/>
              <a:ext cx="661855" cy="0"/>
            </a:xfrm>
            <a:prstGeom prst="straightConnector1">
              <a:avLst/>
            </a:prstGeom>
            <a:ln>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3593A49-F757-4EE8-9F9A-436FC43BBCA6}"/>
                </a:ext>
              </a:extLst>
            </p:cNvPr>
            <p:cNvCxnSpPr>
              <a:cxnSpLocks/>
            </p:cNvCxnSpPr>
            <p:nvPr/>
          </p:nvCxnSpPr>
          <p:spPr>
            <a:xfrm flipH="1" flipV="1">
              <a:off x="4393643" y="4055024"/>
              <a:ext cx="608451" cy="236261"/>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itle 2">
              <a:extLst>
                <a:ext uri="{FF2B5EF4-FFF2-40B4-BE49-F238E27FC236}">
                  <a16:creationId xmlns:a16="http://schemas.microsoft.com/office/drawing/2014/main" id="{8B751DF3-972B-4D94-91CC-2DE3EF2446AA}"/>
                </a:ext>
              </a:extLst>
            </p:cNvPr>
            <p:cNvSpPr txBox="1">
              <a:spLocks/>
            </p:cNvSpPr>
            <p:nvPr/>
          </p:nvSpPr>
          <p:spPr>
            <a:xfrm>
              <a:off x="4148416" y="3836635"/>
              <a:ext cx="275668" cy="33614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400" b="0" dirty="0">
                  <a:solidFill>
                    <a:schemeClr val="tx1"/>
                  </a:solidFill>
                  <a:latin typeface="+mn-lt"/>
                </a:rPr>
                <a:t>b</a:t>
              </a:r>
              <a:endParaRPr lang="en-US" sz="1400" b="0" baseline="-25000" dirty="0">
                <a:solidFill>
                  <a:schemeClr val="tx1"/>
                </a:solidFill>
                <a:latin typeface="+mn-lt"/>
              </a:endParaRPr>
            </a:p>
          </p:txBody>
        </p:sp>
        <p:cxnSp>
          <p:nvCxnSpPr>
            <p:cNvPr id="15" name="Straight Arrow Connector 14">
              <a:extLst>
                <a:ext uri="{FF2B5EF4-FFF2-40B4-BE49-F238E27FC236}">
                  <a16:creationId xmlns:a16="http://schemas.microsoft.com/office/drawing/2014/main" id="{C4F478D6-10A6-4AF7-B735-37E89CEC3CE0}"/>
                </a:ext>
              </a:extLst>
            </p:cNvPr>
            <p:cNvCxnSpPr>
              <a:cxnSpLocks/>
              <a:stCxn id="26" idx="0"/>
              <a:endCxn id="7" idx="2"/>
            </p:cNvCxnSpPr>
            <p:nvPr/>
          </p:nvCxnSpPr>
          <p:spPr>
            <a:xfrm flipH="1" flipV="1">
              <a:off x="3796081" y="3933051"/>
              <a:ext cx="975834" cy="822710"/>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FF3BCF80-0E58-4B74-9247-A349CCB92CDF}"/>
                </a:ext>
              </a:extLst>
            </p:cNvPr>
            <p:cNvSpPr/>
            <p:nvPr/>
          </p:nvSpPr>
          <p:spPr>
            <a:xfrm>
              <a:off x="3087465" y="3455205"/>
              <a:ext cx="342900" cy="342900"/>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solidFill>
                  <a:schemeClr val="tx1"/>
                </a:solidFill>
              </a:endParaRPr>
            </a:p>
          </p:txBody>
        </p:sp>
        <p:sp>
          <p:nvSpPr>
            <p:cNvPr id="17" name="Oval 16">
              <a:extLst>
                <a:ext uri="{FF2B5EF4-FFF2-40B4-BE49-F238E27FC236}">
                  <a16:creationId xmlns:a16="http://schemas.microsoft.com/office/drawing/2014/main" id="{CBC82A15-75A0-49D4-AC74-3AC092C6C358}"/>
                </a:ext>
              </a:extLst>
            </p:cNvPr>
            <p:cNvSpPr/>
            <p:nvPr/>
          </p:nvSpPr>
          <p:spPr>
            <a:xfrm>
              <a:off x="3061901" y="2997757"/>
              <a:ext cx="342900" cy="342900"/>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solidFill>
                  <a:schemeClr val="tx1"/>
                </a:solidFill>
              </a:endParaRPr>
            </a:p>
          </p:txBody>
        </p:sp>
        <p:cxnSp>
          <p:nvCxnSpPr>
            <p:cNvPr id="18" name="Straight Arrow Connector 17">
              <a:extLst>
                <a:ext uri="{FF2B5EF4-FFF2-40B4-BE49-F238E27FC236}">
                  <a16:creationId xmlns:a16="http://schemas.microsoft.com/office/drawing/2014/main" id="{621FA09E-EBA8-48E0-8209-39FB46E5F0BD}"/>
                </a:ext>
              </a:extLst>
            </p:cNvPr>
            <p:cNvCxnSpPr>
              <a:cxnSpLocks/>
              <a:stCxn id="16" idx="6"/>
              <a:endCxn id="5" idx="2"/>
            </p:cNvCxnSpPr>
            <p:nvPr/>
          </p:nvCxnSpPr>
          <p:spPr>
            <a:xfrm flipV="1">
              <a:off x="3430366" y="3600450"/>
              <a:ext cx="684434" cy="26206"/>
            </a:xfrm>
            <a:prstGeom prst="straightConnector1">
              <a:avLst/>
            </a:prstGeom>
            <a:ln>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itle 2">
              <a:extLst>
                <a:ext uri="{FF2B5EF4-FFF2-40B4-BE49-F238E27FC236}">
                  <a16:creationId xmlns:a16="http://schemas.microsoft.com/office/drawing/2014/main" id="{846F9A3A-D398-4932-89BD-6DC4E9573CEB}"/>
                </a:ext>
              </a:extLst>
            </p:cNvPr>
            <p:cNvSpPr txBox="1">
              <a:spLocks/>
            </p:cNvSpPr>
            <p:nvPr/>
          </p:nvSpPr>
          <p:spPr>
            <a:xfrm>
              <a:off x="3478720" y="3077161"/>
              <a:ext cx="703262" cy="272904"/>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200" b="0" dirty="0">
                  <a:solidFill>
                    <a:schemeClr val="tx1"/>
                  </a:solidFill>
                  <a:latin typeface="+mn-lt"/>
                </a:rPr>
                <a:t>w</a:t>
              </a:r>
              <a:r>
                <a:rPr lang="en-US" sz="1200" b="0" baseline="-25000" dirty="0">
                  <a:solidFill>
                    <a:schemeClr val="tx1"/>
                  </a:solidFill>
                  <a:latin typeface="+mn-lt"/>
                </a:rPr>
                <a:t>1</a:t>
              </a:r>
            </a:p>
          </p:txBody>
        </p:sp>
        <p:sp>
          <p:nvSpPr>
            <p:cNvPr id="21" name="Title 2">
              <a:extLst>
                <a:ext uri="{FF2B5EF4-FFF2-40B4-BE49-F238E27FC236}">
                  <a16:creationId xmlns:a16="http://schemas.microsoft.com/office/drawing/2014/main" id="{457B066D-9E75-4ACA-8FB3-79D6E8925751}"/>
                </a:ext>
              </a:extLst>
            </p:cNvPr>
            <p:cNvSpPr txBox="1">
              <a:spLocks/>
            </p:cNvSpPr>
            <p:nvPr/>
          </p:nvSpPr>
          <p:spPr>
            <a:xfrm>
              <a:off x="3519216" y="3408845"/>
              <a:ext cx="739642" cy="239000"/>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200" b="0" dirty="0">
                  <a:solidFill>
                    <a:schemeClr val="tx1"/>
                  </a:solidFill>
                  <a:latin typeface="+mn-lt"/>
                </a:rPr>
                <a:t>w</a:t>
              </a:r>
              <a:r>
                <a:rPr lang="en-US" sz="1200" b="0" baseline="-25000" dirty="0">
                  <a:solidFill>
                    <a:schemeClr val="tx1"/>
                  </a:solidFill>
                  <a:latin typeface="+mn-lt"/>
                </a:rPr>
                <a:t>2</a:t>
              </a:r>
            </a:p>
          </p:txBody>
        </p:sp>
        <p:sp>
          <p:nvSpPr>
            <p:cNvPr id="22" name="Title 1">
              <a:extLst>
                <a:ext uri="{FF2B5EF4-FFF2-40B4-BE49-F238E27FC236}">
                  <a16:creationId xmlns:a16="http://schemas.microsoft.com/office/drawing/2014/main" id="{7D295044-0CA9-406E-B361-117D5038B821}"/>
                </a:ext>
              </a:extLst>
            </p:cNvPr>
            <p:cNvSpPr txBox="1">
              <a:spLocks/>
            </p:cNvSpPr>
            <p:nvPr/>
          </p:nvSpPr>
          <p:spPr bwMode="auto">
            <a:xfrm>
              <a:off x="3011875" y="5302063"/>
              <a:ext cx="2267658" cy="187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200" dirty="0">
                  <a:latin typeface="+mn-lt"/>
                  <a:ea typeface="ＭＳ Ｐゴシック" panose="020B0600070205080204" pitchFamily="34" charset="-128"/>
                </a:rPr>
                <a:t>An artificial neuron</a:t>
              </a:r>
            </a:p>
          </p:txBody>
        </p:sp>
        <p:sp>
          <p:nvSpPr>
            <p:cNvPr id="23" name="Shape 535">
              <a:extLst>
                <a:ext uri="{FF2B5EF4-FFF2-40B4-BE49-F238E27FC236}">
                  <a16:creationId xmlns:a16="http://schemas.microsoft.com/office/drawing/2014/main" id="{8E6F254A-92B6-4879-ABD4-F5A3EC6F137C}"/>
                </a:ext>
              </a:extLst>
            </p:cNvPr>
            <p:cNvSpPr txBox="1">
              <a:spLocks/>
            </p:cNvSpPr>
            <p:nvPr/>
          </p:nvSpPr>
          <p:spPr>
            <a:xfrm>
              <a:off x="4953000" y="3587137"/>
              <a:ext cx="914702" cy="241775"/>
            </a:xfrm>
            <a:prstGeom prst="rect">
              <a:avLst/>
            </a:prstGeom>
            <a:effectLst/>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Output</a:t>
              </a:r>
              <a:endParaRPr lang="en" sz="1200" b="1" dirty="0"/>
            </a:p>
          </p:txBody>
        </p:sp>
        <p:sp>
          <p:nvSpPr>
            <p:cNvPr id="24" name="Shape 535">
              <a:extLst>
                <a:ext uri="{FF2B5EF4-FFF2-40B4-BE49-F238E27FC236}">
                  <a16:creationId xmlns:a16="http://schemas.microsoft.com/office/drawing/2014/main" id="{8C09F205-BFEA-44A8-A94C-358F69414A9D}"/>
                </a:ext>
              </a:extLst>
            </p:cNvPr>
            <p:cNvSpPr txBox="1">
              <a:spLocks/>
            </p:cNvSpPr>
            <p:nvPr/>
          </p:nvSpPr>
          <p:spPr>
            <a:xfrm>
              <a:off x="2971800" y="4254242"/>
              <a:ext cx="896656" cy="430846"/>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Inputs</a:t>
              </a:r>
              <a:endParaRPr lang="en" sz="1200" b="1" dirty="0"/>
            </a:p>
          </p:txBody>
        </p:sp>
        <p:sp>
          <p:nvSpPr>
            <p:cNvPr id="25" name="Shape 535">
              <a:extLst>
                <a:ext uri="{FF2B5EF4-FFF2-40B4-BE49-F238E27FC236}">
                  <a16:creationId xmlns:a16="http://schemas.microsoft.com/office/drawing/2014/main" id="{5262C01B-0F8E-4DCF-AAC0-7B40F7D470AC}"/>
                </a:ext>
              </a:extLst>
            </p:cNvPr>
            <p:cNvSpPr txBox="1">
              <a:spLocks/>
            </p:cNvSpPr>
            <p:nvPr/>
          </p:nvSpPr>
          <p:spPr>
            <a:xfrm>
              <a:off x="4824863" y="4253029"/>
              <a:ext cx="1188565" cy="356746"/>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Scalar bias</a:t>
              </a:r>
              <a:endParaRPr lang="en" sz="1200" b="1" dirty="0"/>
            </a:p>
          </p:txBody>
        </p:sp>
        <p:sp>
          <p:nvSpPr>
            <p:cNvPr id="26" name="Shape 535">
              <a:extLst>
                <a:ext uri="{FF2B5EF4-FFF2-40B4-BE49-F238E27FC236}">
                  <a16:creationId xmlns:a16="http://schemas.microsoft.com/office/drawing/2014/main" id="{0F1A5341-1ABD-4379-B828-821B640BD8D8}"/>
                </a:ext>
              </a:extLst>
            </p:cNvPr>
            <p:cNvSpPr txBox="1">
              <a:spLocks/>
            </p:cNvSpPr>
            <p:nvPr/>
          </p:nvSpPr>
          <p:spPr>
            <a:xfrm>
              <a:off x="3975276" y="4755761"/>
              <a:ext cx="1593278" cy="311316"/>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Scalar weights</a:t>
              </a:r>
              <a:endParaRPr lang="en" sz="1200" b="1" dirty="0"/>
            </a:p>
          </p:txBody>
        </p:sp>
        <p:cxnSp>
          <p:nvCxnSpPr>
            <p:cNvPr id="27" name="Straight Arrow Connector 26">
              <a:extLst>
                <a:ext uri="{FF2B5EF4-FFF2-40B4-BE49-F238E27FC236}">
                  <a16:creationId xmlns:a16="http://schemas.microsoft.com/office/drawing/2014/main" id="{69F98411-C183-416E-ABBD-69284275CCA2}"/>
                </a:ext>
              </a:extLst>
            </p:cNvPr>
            <p:cNvCxnSpPr>
              <a:cxnSpLocks/>
              <a:stCxn id="26" idx="0"/>
            </p:cNvCxnSpPr>
            <p:nvPr/>
          </p:nvCxnSpPr>
          <p:spPr>
            <a:xfrm flipH="1" flipV="1">
              <a:off x="3778037" y="3564040"/>
              <a:ext cx="993878" cy="1191720"/>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Shape 535">
              <a:extLst>
                <a:ext uri="{FF2B5EF4-FFF2-40B4-BE49-F238E27FC236}">
                  <a16:creationId xmlns:a16="http://schemas.microsoft.com/office/drawing/2014/main" id="{7524DDC3-931E-463B-9AE2-C9BA6E73CB0A}"/>
                </a:ext>
              </a:extLst>
            </p:cNvPr>
            <p:cNvSpPr txBox="1">
              <a:spLocks/>
            </p:cNvSpPr>
            <p:nvPr/>
          </p:nvSpPr>
          <p:spPr>
            <a:xfrm>
              <a:off x="4499316" y="2998768"/>
              <a:ext cx="2197954" cy="37478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Nonlinear activation</a:t>
              </a:r>
              <a:endParaRPr lang="en" sz="1200" b="1" dirty="0"/>
            </a:p>
          </p:txBody>
        </p:sp>
        <p:grpSp>
          <p:nvGrpSpPr>
            <p:cNvPr id="29" name="Shape 527">
              <a:extLst>
                <a:ext uri="{FF2B5EF4-FFF2-40B4-BE49-F238E27FC236}">
                  <a16:creationId xmlns:a16="http://schemas.microsoft.com/office/drawing/2014/main" id="{F736EFD7-7FB4-45A4-90B5-54AE1CD068C5}"/>
                </a:ext>
              </a:extLst>
            </p:cNvPr>
            <p:cNvGrpSpPr/>
            <p:nvPr/>
          </p:nvGrpSpPr>
          <p:grpSpPr>
            <a:xfrm>
              <a:off x="5797390" y="2046877"/>
              <a:ext cx="418338" cy="418337"/>
              <a:chOff x="7315875" y="3352055"/>
              <a:chExt cx="1370925" cy="1391881"/>
            </a:xfrm>
          </p:grpSpPr>
          <p:sp>
            <p:nvSpPr>
              <p:cNvPr id="30" name="Shape 528">
                <a:extLst>
                  <a:ext uri="{FF2B5EF4-FFF2-40B4-BE49-F238E27FC236}">
                    <a16:creationId xmlns:a16="http://schemas.microsoft.com/office/drawing/2014/main" id="{4303960F-F2BD-47F7-A811-A530CF208CD7}"/>
                  </a:ext>
                </a:extLst>
              </p:cNvPr>
              <p:cNvSpPr/>
              <p:nvPr/>
            </p:nvSpPr>
            <p:spPr>
              <a:xfrm>
                <a:off x="7315875" y="3352073"/>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dirty="0"/>
              </a:p>
            </p:txBody>
          </p:sp>
          <p:sp>
            <p:nvSpPr>
              <p:cNvPr id="31" name="Shape 529">
                <a:extLst>
                  <a:ext uri="{FF2B5EF4-FFF2-40B4-BE49-F238E27FC236}">
                    <a16:creationId xmlns:a16="http://schemas.microsoft.com/office/drawing/2014/main" id="{0DB3CA6D-10D1-42EB-B375-1363B1D31205}"/>
                  </a:ext>
                </a:extLst>
              </p:cNvPr>
              <p:cNvSpPr/>
              <p:nvPr/>
            </p:nvSpPr>
            <p:spPr>
              <a:xfrm>
                <a:off x="7999675" y="3352055"/>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dirty="0"/>
              </a:p>
            </p:txBody>
          </p:sp>
          <p:sp>
            <p:nvSpPr>
              <p:cNvPr id="32" name="Shape 530">
                <a:extLst>
                  <a:ext uri="{FF2B5EF4-FFF2-40B4-BE49-F238E27FC236}">
                    <a16:creationId xmlns:a16="http://schemas.microsoft.com/office/drawing/2014/main" id="{FD7F313B-2D2E-4B43-9C6E-4E4D3E13A696}"/>
                  </a:ext>
                </a:extLst>
              </p:cNvPr>
              <p:cNvSpPr/>
              <p:nvPr/>
            </p:nvSpPr>
            <p:spPr>
              <a:xfrm>
                <a:off x="73158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dirty="0"/>
              </a:p>
            </p:txBody>
          </p:sp>
          <p:sp>
            <p:nvSpPr>
              <p:cNvPr id="33" name="Shape 531">
                <a:extLst>
                  <a:ext uri="{FF2B5EF4-FFF2-40B4-BE49-F238E27FC236}">
                    <a16:creationId xmlns:a16="http://schemas.microsoft.com/office/drawing/2014/main" id="{FF3DF0C7-9204-4699-8957-CB18F6167B09}"/>
                  </a:ext>
                </a:extLst>
              </p:cNvPr>
              <p:cNvSpPr/>
              <p:nvPr/>
            </p:nvSpPr>
            <p:spPr>
              <a:xfrm>
                <a:off x="79996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sz="1400" dirty="0"/>
              </a:p>
            </p:txBody>
          </p:sp>
          <p:cxnSp>
            <p:nvCxnSpPr>
              <p:cNvPr id="34" name="Shape 532">
                <a:extLst>
                  <a:ext uri="{FF2B5EF4-FFF2-40B4-BE49-F238E27FC236}">
                    <a16:creationId xmlns:a16="http://schemas.microsoft.com/office/drawing/2014/main" id="{581761E2-75E9-4CB7-91DA-490222551550}"/>
                  </a:ext>
                </a:extLst>
              </p:cNvPr>
              <p:cNvCxnSpPr/>
              <p:nvPr/>
            </p:nvCxnSpPr>
            <p:spPr>
              <a:xfrm flipH="1">
                <a:off x="8007899" y="3358062"/>
                <a:ext cx="678900" cy="678900"/>
              </a:xfrm>
              <a:prstGeom prst="straightConnector1">
                <a:avLst/>
              </a:prstGeom>
              <a:noFill/>
              <a:ln w="38100" cap="flat" cmpd="sng">
                <a:solidFill>
                  <a:schemeClr val="tx1"/>
                </a:solidFill>
                <a:prstDash val="solid"/>
                <a:round/>
                <a:headEnd type="none" w="lg" len="lg"/>
                <a:tailEnd type="none" w="lg" len="lg"/>
              </a:ln>
            </p:spPr>
          </p:cxnSp>
          <p:cxnSp>
            <p:nvCxnSpPr>
              <p:cNvPr id="35" name="Shape 533">
                <a:extLst>
                  <a:ext uri="{FF2B5EF4-FFF2-40B4-BE49-F238E27FC236}">
                    <a16:creationId xmlns:a16="http://schemas.microsoft.com/office/drawing/2014/main" id="{E342B010-FA94-4831-BA08-8E7A8316DD11}"/>
                  </a:ext>
                </a:extLst>
              </p:cNvPr>
              <p:cNvCxnSpPr/>
              <p:nvPr/>
            </p:nvCxnSpPr>
            <p:spPr>
              <a:xfrm flipH="1">
                <a:off x="7319150" y="4042800"/>
                <a:ext cx="704699" cy="5100"/>
              </a:xfrm>
              <a:prstGeom prst="straightConnector1">
                <a:avLst/>
              </a:prstGeom>
              <a:noFill/>
              <a:ln w="38100" cap="flat" cmpd="sng">
                <a:solidFill>
                  <a:schemeClr val="tx1"/>
                </a:solidFill>
                <a:prstDash val="solid"/>
                <a:round/>
                <a:headEnd type="none" w="lg" len="lg"/>
                <a:tailEnd type="none" w="lg" len="lg"/>
              </a:ln>
            </p:spPr>
          </p:cxnSp>
        </p:grpSp>
        <p:pic>
          <p:nvPicPr>
            <p:cNvPr id="36" name="Shape 526">
              <a:extLst>
                <a:ext uri="{FF2B5EF4-FFF2-40B4-BE49-F238E27FC236}">
                  <a16:creationId xmlns:a16="http://schemas.microsoft.com/office/drawing/2014/main" id="{1FFCC12F-5A32-43D2-B963-99D9BA44F7AC}"/>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568554" y="2538292"/>
              <a:ext cx="889748" cy="171450"/>
            </a:xfrm>
            <a:prstGeom prst="rect">
              <a:avLst/>
            </a:prstGeom>
            <a:noFill/>
            <a:ln>
              <a:noFill/>
            </a:ln>
          </p:spPr>
        </p:pic>
        <p:sp>
          <p:nvSpPr>
            <p:cNvPr id="37" name="Shape 534">
              <a:extLst>
                <a:ext uri="{FF2B5EF4-FFF2-40B4-BE49-F238E27FC236}">
                  <a16:creationId xmlns:a16="http://schemas.microsoft.com/office/drawing/2014/main" id="{18CAA6CE-C220-4B00-8E83-3A2235C3D5A7}"/>
                </a:ext>
              </a:extLst>
            </p:cNvPr>
            <p:cNvSpPr txBox="1">
              <a:spLocks/>
            </p:cNvSpPr>
            <p:nvPr/>
          </p:nvSpPr>
          <p:spPr bwMode="gray">
            <a:xfrm>
              <a:off x="5670246" y="1734091"/>
              <a:ext cx="686363" cy="312005"/>
            </a:xfrm>
            <a:prstGeom prst="rect">
              <a:avLst/>
            </a:prstGeom>
          </p:spPr>
          <p:txBody>
            <a:bodyPr vert="horz" lIns="91425" tIns="91425" rIns="91425" bIns="91425" rtlCol="0" anchor="t"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spcBef>
                  <a:spcPts val="0"/>
                </a:spcBef>
                <a:buNone/>
              </a:pPr>
              <a:r>
                <a:rPr lang="en" sz="1200" b="1" dirty="0">
                  <a:solidFill>
                    <a:schemeClr val="tx1"/>
                  </a:solidFill>
                </a:rPr>
                <a:t>ReLU</a:t>
              </a:r>
            </a:p>
          </p:txBody>
        </p:sp>
        <p:cxnSp>
          <p:nvCxnSpPr>
            <p:cNvPr id="38" name="Straight Arrow Connector 37">
              <a:extLst>
                <a:ext uri="{FF2B5EF4-FFF2-40B4-BE49-F238E27FC236}">
                  <a16:creationId xmlns:a16="http://schemas.microsoft.com/office/drawing/2014/main" id="{61E87C98-9DB4-4BA4-ACBB-9C5A90DDD1C3}"/>
                </a:ext>
              </a:extLst>
            </p:cNvPr>
            <p:cNvCxnSpPr>
              <a:cxnSpLocks/>
            </p:cNvCxnSpPr>
            <p:nvPr/>
          </p:nvCxnSpPr>
          <p:spPr>
            <a:xfrm flipV="1">
              <a:off x="5191608" y="2744031"/>
              <a:ext cx="502665" cy="333129"/>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40" name="Shape 381">
            <a:extLst>
              <a:ext uri="{FF2B5EF4-FFF2-40B4-BE49-F238E27FC236}">
                <a16:creationId xmlns:a16="http://schemas.microsoft.com/office/drawing/2014/main" id="{5553391C-5E16-44DF-8DC7-762A74AA3F23}"/>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48134" y="2482944"/>
            <a:ext cx="2402869" cy="2667037"/>
          </a:xfrm>
          <a:prstGeom prst="rect">
            <a:avLst/>
          </a:prstGeom>
          <a:noFill/>
          <a:ln>
            <a:noFill/>
          </a:ln>
        </p:spPr>
      </p:pic>
      <p:sp>
        <p:nvSpPr>
          <p:cNvPr id="41" name="Title 1">
            <a:extLst>
              <a:ext uri="{FF2B5EF4-FFF2-40B4-BE49-F238E27FC236}">
                <a16:creationId xmlns:a16="http://schemas.microsoft.com/office/drawing/2014/main" id="{BAEDA947-9C31-40BF-9339-BA308B84E938}"/>
              </a:ext>
            </a:extLst>
          </p:cNvPr>
          <p:cNvSpPr txBox="1">
            <a:spLocks/>
          </p:cNvSpPr>
          <p:nvPr/>
        </p:nvSpPr>
        <p:spPr bwMode="auto">
          <a:xfrm>
            <a:off x="1066800" y="5483924"/>
            <a:ext cx="1815808" cy="3126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1400" dirty="0">
                <a:solidFill>
                  <a:prstClr val="black"/>
                </a:solidFill>
                <a:latin typeface="+mn-lt"/>
                <a:ea typeface="ＭＳ Ｐゴシック" panose="020B0600070205080204" pitchFamily="34" charset="-128"/>
              </a:rPr>
              <a:t>A layered neural network</a:t>
            </a:r>
          </a:p>
        </p:txBody>
      </p:sp>
      <p:sp>
        <p:nvSpPr>
          <p:cNvPr id="42" name="Title 2">
            <a:extLst>
              <a:ext uri="{FF2B5EF4-FFF2-40B4-BE49-F238E27FC236}">
                <a16:creationId xmlns:a16="http://schemas.microsoft.com/office/drawing/2014/main" id="{4B0605CD-FEC2-4204-8D60-DB093352AEF6}"/>
              </a:ext>
            </a:extLst>
          </p:cNvPr>
          <p:cNvSpPr txBox="1">
            <a:spLocks/>
          </p:cNvSpPr>
          <p:nvPr/>
        </p:nvSpPr>
        <p:spPr>
          <a:xfrm>
            <a:off x="1679126" y="3327589"/>
            <a:ext cx="717685" cy="607244"/>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200" b="0" dirty="0">
                <a:latin typeface="+mn-lt"/>
              </a:rPr>
              <a:t>x</a:t>
            </a:r>
            <a:r>
              <a:rPr lang="en-US" sz="1200" b="0" baseline="-25000" dirty="0">
                <a:latin typeface="+mn-lt"/>
              </a:rPr>
              <a:t>2</a:t>
            </a:r>
          </a:p>
        </p:txBody>
      </p:sp>
      <p:cxnSp>
        <p:nvCxnSpPr>
          <p:cNvPr id="43" name="Straight Arrow Connector 42">
            <a:extLst>
              <a:ext uri="{FF2B5EF4-FFF2-40B4-BE49-F238E27FC236}">
                <a16:creationId xmlns:a16="http://schemas.microsoft.com/office/drawing/2014/main" id="{D2E95F26-3258-4D62-A0FD-587E283DE001}"/>
              </a:ext>
            </a:extLst>
          </p:cNvPr>
          <p:cNvCxnSpPr>
            <a:cxnSpLocks/>
          </p:cNvCxnSpPr>
          <p:nvPr/>
        </p:nvCxnSpPr>
        <p:spPr>
          <a:xfrm flipV="1">
            <a:off x="800400" y="2587906"/>
            <a:ext cx="0" cy="2444405"/>
          </a:xfrm>
          <a:prstGeom prst="straightConnector1">
            <a:avLst/>
          </a:prstGeom>
          <a:ln>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Shape 535">
            <a:extLst>
              <a:ext uri="{FF2B5EF4-FFF2-40B4-BE49-F238E27FC236}">
                <a16:creationId xmlns:a16="http://schemas.microsoft.com/office/drawing/2014/main" id="{B76E9060-7FAE-4A84-A20B-D41556DFE8F5}"/>
              </a:ext>
            </a:extLst>
          </p:cNvPr>
          <p:cNvSpPr txBox="1">
            <a:spLocks/>
          </p:cNvSpPr>
          <p:nvPr/>
        </p:nvSpPr>
        <p:spPr>
          <a:xfrm>
            <a:off x="182013" y="4598699"/>
            <a:ext cx="656187" cy="354301"/>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Lower</a:t>
            </a:r>
          </a:p>
          <a:p>
            <a:pPr>
              <a:spcBef>
                <a:spcPts val="0"/>
              </a:spcBef>
              <a:buNone/>
            </a:pPr>
            <a:r>
              <a:rPr lang="en-US" sz="1200" b="1" dirty="0"/>
              <a:t>layers </a:t>
            </a:r>
            <a:endParaRPr lang="en" sz="1200" b="1" dirty="0"/>
          </a:p>
        </p:txBody>
      </p:sp>
      <p:sp>
        <p:nvSpPr>
          <p:cNvPr id="45" name="Shape 535">
            <a:extLst>
              <a:ext uri="{FF2B5EF4-FFF2-40B4-BE49-F238E27FC236}">
                <a16:creationId xmlns:a16="http://schemas.microsoft.com/office/drawing/2014/main" id="{E6C9891F-2936-492B-BDAB-A86144E44945}"/>
              </a:ext>
            </a:extLst>
          </p:cNvPr>
          <p:cNvSpPr txBox="1">
            <a:spLocks/>
          </p:cNvSpPr>
          <p:nvPr/>
        </p:nvSpPr>
        <p:spPr>
          <a:xfrm>
            <a:off x="203856" y="2692362"/>
            <a:ext cx="634344" cy="524044"/>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Upper</a:t>
            </a:r>
          </a:p>
          <a:p>
            <a:pPr>
              <a:spcBef>
                <a:spcPts val="0"/>
              </a:spcBef>
              <a:buNone/>
            </a:pPr>
            <a:r>
              <a:rPr lang="en-US" sz="1200" b="1" dirty="0"/>
              <a:t>layers </a:t>
            </a:r>
            <a:endParaRPr lang="en" sz="1200" b="1" dirty="0"/>
          </a:p>
        </p:txBody>
      </p:sp>
      <p:sp>
        <p:nvSpPr>
          <p:cNvPr id="46" name="Shape 535">
            <a:extLst>
              <a:ext uri="{FF2B5EF4-FFF2-40B4-BE49-F238E27FC236}">
                <a16:creationId xmlns:a16="http://schemas.microsoft.com/office/drawing/2014/main" id="{FA320BFA-3B72-496A-B0A2-1CF4EB788B2D}"/>
              </a:ext>
            </a:extLst>
          </p:cNvPr>
          <p:cNvSpPr txBox="1">
            <a:spLocks/>
          </p:cNvSpPr>
          <p:nvPr/>
        </p:nvSpPr>
        <p:spPr>
          <a:xfrm>
            <a:off x="1706792" y="5032310"/>
            <a:ext cx="655408" cy="296561"/>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Inputs</a:t>
            </a:r>
            <a:endParaRPr lang="en" sz="1200" b="1" dirty="0"/>
          </a:p>
        </p:txBody>
      </p:sp>
      <p:cxnSp>
        <p:nvCxnSpPr>
          <p:cNvPr id="47" name="Straight Arrow Connector 46">
            <a:extLst>
              <a:ext uri="{FF2B5EF4-FFF2-40B4-BE49-F238E27FC236}">
                <a16:creationId xmlns:a16="http://schemas.microsoft.com/office/drawing/2014/main" id="{89817407-CDA0-4E93-81C7-195DFDEE009E}"/>
              </a:ext>
            </a:extLst>
          </p:cNvPr>
          <p:cNvCxnSpPr>
            <a:cxnSpLocks/>
          </p:cNvCxnSpPr>
          <p:nvPr/>
        </p:nvCxnSpPr>
        <p:spPr>
          <a:xfrm flipH="1">
            <a:off x="3312759" y="4437173"/>
            <a:ext cx="706455" cy="426166"/>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928FB0BA-4941-4ECB-AB59-98E25A6D0BFC}"/>
              </a:ext>
            </a:extLst>
          </p:cNvPr>
          <p:cNvCxnSpPr>
            <a:cxnSpLocks/>
          </p:cNvCxnSpPr>
          <p:nvPr/>
        </p:nvCxnSpPr>
        <p:spPr>
          <a:xfrm flipH="1" flipV="1">
            <a:off x="3274187" y="4252844"/>
            <a:ext cx="761172" cy="184329"/>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Shape 535">
            <a:extLst>
              <a:ext uri="{FF2B5EF4-FFF2-40B4-BE49-F238E27FC236}">
                <a16:creationId xmlns:a16="http://schemas.microsoft.com/office/drawing/2014/main" id="{8183D048-4D1F-4814-A629-956822AC8106}"/>
              </a:ext>
            </a:extLst>
          </p:cNvPr>
          <p:cNvSpPr txBox="1">
            <a:spLocks/>
          </p:cNvSpPr>
          <p:nvPr/>
        </p:nvSpPr>
        <p:spPr>
          <a:xfrm>
            <a:off x="3733800" y="3964238"/>
            <a:ext cx="1879912" cy="1141162"/>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0030" indent="0">
              <a:spcBef>
                <a:spcPts val="0"/>
              </a:spcBef>
              <a:buNone/>
            </a:pPr>
            <a:r>
              <a:rPr lang="en-US" sz="1200" b="1" dirty="0"/>
              <a:t>Number of, types of layers, activation functions, and so on are collectively known as “model hyperparameters”</a:t>
            </a:r>
            <a:endParaRPr lang="en" sz="1200" b="1" dirty="0"/>
          </a:p>
        </p:txBody>
      </p:sp>
      <p:cxnSp>
        <p:nvCxnSpPr>
          <p:cNvPr id="50" name="Straight Arrow Connector 49">
            <a:extLst>
              <a:ext uri="{FF2B5EF4-FFF2-40B4-BE49-F238E27FC236}">
                <a16:creationId xmlns:a16="http://schemas.microsoft.com/office/drawing/2014/main" id="{21B9EF46-9DC2-4BEC-8178-AA0D1AA4A2B5}"/>
              </a:ext>
            </a:extLst>
          </p:cNvPr>
          <p:cNvCxnSpPr>
            <a:cxnSpLocks/>
          </p:cNvCxnSpPr>
          <p:nvPr/>
        </p:nvCxnSpPr>
        <p:spPr>
          <a:xfrm flipH="1">
            <a:off x="2572818" y="3536942"/>
            <a:ext cx="1509177" cy="625377"/>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3C176F3-53BD-459E-A232-C30AA9FCC8CF}"/>
              </a:ext>
            </a:extLst>
          </p:cNvPr>
          <p:cNvCxnSpPr>
            <a:cxnSpLocks/>
          </p:cNvCxnSpPr>
          <p:nvPr/>
        </p:nvCxnSpPr>
        <p:spPr>
          <a:xfrm flipH="1">
            <a:off x="2957436" y="3543765"/>
            <a:ext cx="1111481" cy="592996"/>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Shape 535">
            <a:extLst>
              <a:ext uri="{FF2B5EF4-FFF2-40B4-BE49-F238E27FC236}">
                <a16:creationId xmlns:a16="http://schemas.microsoft.com/office/drawing/2014/main" id="{CDD53BF8-0C05-44A8-8101-0A74EB2A7554}"/>
              </a:ext>
            </a:extLst>
          </p:cNvPr>
          <p:cNvSpPr txBox="1">
            <a:spLocks/>
          </p:cNvSpPr>
          <p:nvPr/>
        </p:nvSpPr>
        <p:spPr>
          <a:xfrm>
            <a:off x="4019214" y="3395985"/>
            <a:ext cx="802838" cy="14095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Neurons</a:t>
            </a:r>
            <a:endParaRPr lang="en" sz="1200" b="1" dirty="0"/>
          </a:p>
        </p:txBody>
      </p:sp>
      <p:cxnSp>
        <p:nvCxnSpPr>
          <p:cNvPr id="53" name="Straight Arrow Connector 52">
            <a:extLst>
              <a:ext uri="{FF2B5EF4-FFF2-40B4-BE49-F238E27FC236}">
                <a16:creationId xmlns:a16="http://schemas.microsoft.com/office/drawing/2014/main" id="{D394D9A9-21ED-4A84-A800-8681A3D41401}"/>
              </a:ext>
            </a:extLst>
          </p:cNvPr>
          <p:cNvCxnSpPr>
            <a:cxnSpLocks/>
          </p:cNvCxnSpPr>
          <p:nvPr/>
        </p:nvCxnSpPr>
        <p:spPr>
          <a:xfrm flipH="1">
            <a:off x="3050509" y="3046663"/>
            <a:ext cx="492245" cy="399755"/>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Shape 535">
            <a:extLst>
              <a:ext uri="{FF2B5EF4-FFF2-40B4-BE49-F238E27FC236}">
                <a16:creationId xmlns:a16="http://schemas.microsoft.com/office/drawing/2014/main" id="{BBBC87EE-8BFB-406E-A6A7-D6C3527AE3FE}"/>
              </a:ext>
            </a:extLst>
          </p:cNvPr>
          <p:cNvSpPr txBox="1">
            <a:spLocks/>
          </p:cNvSpPr>
          <p:nvPr/>
        </p:nvSpPr>
        <p:spPr>
          <a:xfrm>
            <a:off x="3449355" y="2813123"/>
            <a:ext cx="1981224" cy="261866"/>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“Fully connected” layers</a:t>
            </a:r>
            <a:endParaRPr lang="en" sz="1200" b="1" dirty="0"/>
          </a:p>
        </p:txBody>
      </p:sp>
      <p:cxnSp>
        <p:nvCxnSpPr>
          <p:cNvPr id="55" name="Straight Arrow Connector 54">
            <a:extLst>
              <a:ext uri="{FF2B5EF4-FFF2-40B4-BE49-F238E27FC236}">
                <a16:creationId xmlns:a16="http://schemas.microsoft.com/office/drawing/2014/main" id="{381BFA14-F2B7-4496-AF6C-4C850140F048}"/>
              </a:ext>
            </a:extLst>
          </p:cNvPr>
          <p:cNvCxnSpPr>
            <a:cxnSpLocks/>
          </p:cNvCxnSpPr>
          <p:nvPr/>
        </p:nvCxnSpPr>
        <p:spPr>
          <a:xfrm flipH="1">
            <a:off x="3027710" y="3046663"/>
            <a:ext cx="515044" cy="1004684"/>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Shape 535">
            <a:extLst>
              <a:ext uri="{FF2B5EF4-FFF2-40B4-BE49-F238E27FC236}">
                <a16:creationId xmlns:a16="http://schemas.microsoft.com/office/drawing/2014/main" id="{C6BC5E90-7EC3-4123-B6E8-A5D9BC1F10A9}"/>
              </a:ext>
            </a:extLst>
          </p:cNvPr>
          <p:cNvSpPr txBox="1">
            <a:spLocks/>
          </p:cNvSpPr>
          <p:nvPr/>
        </p:nvSpPr>
        <p:spPr>
          <a:xfrm>
            <a:off x="76200" y="3669932"/>
            <a:ext cx="773090" cy="390267"/>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“Depth”</a:t>
            </a:r>
            <a:endParaRPr lang="en" sz="1200" b="1" dirty="0"/>
          </a:p>
        </p:txBody>
      </p:sp>
      <p:sp>
        <p:nvSpPr>
          <p:cNvPr id="63" name="Shape 535">
            <a:extLst>
              <a:ext uri="{FF2B5EF4-FFF2-40B4-BE49-F238E27FC236}">
                <a16:creationId xmlns:a16="http://schemas.microsoft.com/office/drawing/2014/main" id="{91A60A19-1641-400A-A3FA-6F91980D61FE}"/>
              </a:ext>
            </a:extLst>
          </p:cNvPr>
          <p:cNvSpPr txBox="1">
            <a:spLocks/>
          </p:cNvSpPr>
          <p:nvPr/>
        </p:nvSpPr>
        <p:spPr>
          <a:xfrm>
            <a:off x="1720715" y="2286000"/>
            <a:ext cx="717685" cy="266122"/>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None/>
            </a:pPr>
            <a:r>
              <a:rPr lang="en-US" sz="1200" b="1" dirty="0"/>
              <a:t>Output</a:t>
            </a:r>
            <a:endParaRPr lang="en" sz="1200" b="1" dirty="0"/>
          </a:p>
        </p:txBody>
      </p:sp>
    </p:spTree>
    <p:extLst>
      <p:ext uri="{BB962C8B-B14F-4D97-AF65-F5344CB8AC3E}">
        <p14:creationId xmlns:p14="http://schemas.microsoft.com/office/powerpoint/2010/main" val="89267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429-CC47-47E5-9F57-E98029EAF615}"/>
              </a:ext>
            </a:extLst>
          </p:cNvPr>
          <p:cNvSpPr>
            <a:spLocks noGrp="1"/>
          </p:cNvSpPr>
          <p:nvPr>
            <p:ph type="title"/>
          </p:nvPr>
        </p:nvSpPr>
        <p:spPr/>
        <p:txBody>
          <a:bodyPr/>
          <a:lstStyle/>
          <a:p>
            <a:r>
              <a:rPr lang="en-US" dirty="0"/>
              <a:t>Stacking Layers</a:t>
            </a:r>
            <a:endParaRPr lang="en-IN" dirty="0"/>
          </a:p>
        </p:txBody>
      </p:sp>
      <p:sp>
        <p:nvSpPr>
          <p:cNvPr id="3" name="Content Placeholder 2">
            <a:extLst>
              <a:ext uri="{FF2B5EF4-FFF2-40B4-BE49-F238E27FC236}">
                <a16:creationId xmlns:a16="http://schemas.microsoft.com/office/drawing/2014/main" id="{31A9701C-59C3-41EA-B8B2-541F0726797E}"/>
              </a:ext>
            </a:extLst>
          </p:cNvPr>
          <p:cNvSpPr>
            <a:spLocks noGrp="1"/>
          </p:cNvSpPr>
          <p:nvPr>
            <p:ph idx="1"/>
          </p:nvPr>
        </p:nvSpPr>
        <p:spPr>
          <a:xfrm>
            <a:off x="457200" y="1600200"/>
            <a:ext cx="4419600" cy="4525963"/>
          </a:xfrm>
        </p:spPr>
        <p:txBody>
          <a:bodyPr/>
          <a:lstStyle/>
          <a:p>
            <a:r>
              <a:rPr lang="en-IN" dirty="0"/>
              <a:t>Information is passed through the layers.</a:t>
            </a:r>
          </a:p>
          <a:p>
            <a:r>
              <a:rPr lang="en-IN" dirty="0"/>
              <a:t>The layers learn together.</a:t>
            </a:r>
          </a:p>
        </p:txBody>
      </p:sp>
      <p:pic>
        <p:nvPicPr>
          <p:cNvPr id="4" name="Shape 262">
            <a:extLst>
              <a:ext uri="{FF2B5EF4-FFF2-40B4-BE49-F238E27FC236}">
                <a16:creationId xmlns:a16="http://schemas.microsoft.com/office/drawing/2014/main" id="{62091289-66F6-4838-8559-320F085E961B}"/>
              </a:ext>
            </a:extLst>
          </p:cNvPr>
          <p:cNvPicPr preferRelativeResize="0"/>
          <p:nvPr/>
        </p:nvPicPr>
        <p:blipFill>
          <a:blip r:embed="rId2">
            <a:alphaModFix/>
          </a:blip>
          <a:stretch>
            <a:fillRect/>
          </a:stretch>
        </p:blipFill>
        <p:spPr>
          <a:xfrm>
            <a:off x="4998720" y="1600200"/>
            <a:ext cx="3688080" cy="3352800"/>
          </a:xfrm>
          <a:prstGeom prst="rect">
            <a:avLst/>
          </a:prstGeom>
          <a:noFill/>
          <a:ln>
            <a:noFill/>
          </a:ln>
        </p:spPr>
      </p:pic>
    </p:spTree>
    <p:extLst>
      <p:ext uri="{BB962C8B-B14F-4D97-AF65-F5344CB8AC3E}">
        <p14:creationId xmlns:p14="http://schemas.microsoft.com/office/powerpoint/2010/main" val="570434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47A3-076D-2A4C-82AD-EE8AE44B1C1E}"/>
              </a:ext>
            </a:extLst>
          </p:cNvPr>
          <p:cNvSpPr>
            <a:spLocks noGrp="1"/>
          </p:cNvSpPr>
          <p:nvPr>
            <p:ph type="title"/>
          </p:nvPr>
        </p:nvSpPr>
        <p:spPr/>
        <p:txBody>
          <a:bodyPr>
            <a:noAutofit/>
          </a:bodyPr>
          <a:lstStyle/>
          <a:p>
            <a:r>
              <a:rPr lang="en-US" dirty="0"/>
              <a:t>A Loss Function</a:t>
            </a:r>
          </a:p>
        </p:txBody>
      </p:sp>
      <p:sp>
        <p:nvSpPr>
          <p:cNvPr id="30" name="Rounded Rectangle 29">
            <a:extLst>
              <a:ext uri="{FF2B5EF4-FFF2-40B4-BE49-F238E27FC236}">
                <a16:creationId xmlns:a16="http://schemas.microsoft.com/office/drawing/2014/main" id="{377CF39D-944A-2840-B435-D7BF0AA70791}"/>
              </a:ext>
            </a:extLst>
          </p:cNvPr>
          <p:cNvSpPr/>
          <p:nvPr/>
        </p:nvSpPr>
        <p:spPr>
          <a:xfrm>
            <a:off x="1600200" y="4512435"/>
            <a:ext cx="2286000" cy="389010"/>
          </a:xfrm>
          <a:prstGeom prst="roundRect">
            <a:avLst/>
          </a:prstGeom>
          <a:solidFill>
            <a:srgbClr val="45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Layer 1</a:t>
            </a:r>
          </a:p>
        </p:txBody>
      </p:sp>
      <p:sp>
        <p:nvSpPr>
          <p:cNvPr id="31" name="Rounded Rectangle 30">
            <a:extLst>
              <a:ext uri="{FF2B5EF4-FFF2-40B4-BE49-F238E27FC236}">
                <a16:creationId xmlns:a16="http://schemas.microsoft.com/office/drawing/2014/main" id="{6FFDB65B-709D-7144-B0A7-1FFA83522570}"/>
              </a:ext>
            </a:extLst>
          </p:cNvPr>
          <p:cNvSpPr/>
          <p:nvPr/>
        </p:nvSpPr>
        <p:spPr>
          <a:xfrm>
            <a:off x="1600200" y="3641673"/>
            <a:ext cx="2286000" cy="389010"/>
          </a:xfrm>
          <a:prstGeom prst="roundRect">
            <a:avLst/>
          </a:prstGeom>
          <a:solidFill>
            <a:srgbClr val="45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Layer 1</a:t>
            </a:r>
          </a:p>
        </p:txBody>
      </p:sp>
      <p:sp>
        <p:nvSpPr>
          <p:cNvPr id="32" name="Rounded Rectangle 31">
            <a:extLst>
              <a:ext uri="{FF2B5EF4-FFF2-40B4-BE49-F238E27FC236}">
                <a16:creationId xmlns:a16="http://schemas.microsoft.com/office/drawing/2014/main" id="{B3137CA8-C861-EA45-A9FC-6DE4A0C7568B}"/>
              </a:ext>
            </a:extLst>
          </p:cNvPr>
          <p:cNvSpPr/>
          <p:nvPr/>
        </p:nvSpPr>
        <p:spPr>
          <a:xfrm>
            <a:off x="1600200" y="2789364"/>
            <a:ext cx="2286000" cy="389010"/>
          </a:xfrm>
          <a:prstGeom prst="roundRect">
            <a:avLst/>
          </a:prstGeom>
          <a:solidFill>
            <a:srgbClr val="45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Layer 1</a:t>
            </a:r>
          </a:p>
        </p:txBody>
      </p:sp>
      <p:cxnSp>
        <p:nvCxnSpPr>
          <p:cNvPr id="34" name="Straight Arrow Connector 33">
            <a:extLst>
              <a:ext uri="{FF2B5EF4-FFF2-40B4-BE49-F238E27FC236}">
                <a16:creationId xmlns:a16="http://schemas.microsoft.com/office/drawing/2014/main" id="{99A259CC-7021-DC4C-A857-2407F03EF1A8}"/>
              </a:ext>
            </a:extLst>
          </p:cNvPr>
          <p:cNvCxnSpPr>
            <a:stCxn id="30" idx="0"/>
            <a:endCxn id="31" idx="2"/>
          </p:cNvCxnSpPr>
          <p:nvPr/>
        </p:nvCxnSpPr>
        <p:spPr>
          <a:xfrm flipV="1">
            <a:off x="2743200" y="4030683"/>
            <a:ext cx="0" cy="481752"/>
          </a:xfrm>
          <a:prstGeom prst="straightConnector1">
            <a:avLst/>
          </a:prstGeom>
          <a:ln w="15875">
            <a:solidFill>
              <a:srgbClr val="3B7EA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CB43C96-28F8-694B-886A-E18FBBE3D29E}"/>
              </a:ext>
            </a:extLst>
          </p:cNvPr>
          <p:cNvCxnSpPr>
            <a:cxnSpLocks/>
            <a:stCxn id="31" idx="0"/>
            <a:endCxn id="32" idx="2"/>
          </p:cNvCxnSpPr>
          <p:nvPr/>
        </p:nvCxnSpPr>
        <p:spPr>
          <a:xfrm flipV="1">
            <a:off x="2743200" y="3178374"/>
            <a:ext cx="0" cy="463299"/>
          </a:xfrm>
          <a:prstGeom prst="straightConnector1">
            <a:avLst/>
          </a:prstGeom>
          <a:ln w="15875">
            <a:solidFill>
              <a:srgbClr val="3B7EA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3EAB2D2-BAF5-F849-8E06-75E5F561D656}"/>
              </a:ext>
            </a:extLst>
          </p:cNvPr>
          <p:cNvCxnSpPr>
            <a:cxnSpLocks/>
            <a:stCxn id="32" idx="0"/>
          </p:cNvCxnSpPr>
          <p:nvPr/>
        </p:nvCxnSpPr>
        <p:spPr>
          <a:xfrm flipV="1">
            <a:off x="2743200" y="2029539"/>
            <a:ext cx="0" cy="759825"/>
          </a:xfrm>
          <a:prstGeom prst="straightConnector1">
            <a:avLst/>
          </a:prstGeom>
          <a:ln w="15875">
            <a:solidFill>
              <a:srgbClr val="3B7EA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381ED6-624D-2148-92E3-0A6A890828F7}"/>
              </a:ext>
            </a:extLst>
          </p:cNvPr>
          <p:cNvCxnSpPr>
            <a:cxnSpLocks/>
          </p:cNvCxnSpPr>
          <p:nvPr/>
        </p:nvCxnSpPr>
        <p:spPr>
          <a:xfrm flipV="1">
            <a:off x="2730500" y="4870965"/>
            <a:ext cx="0" cy="759825"/>
          </a:xfrm>
          <a:prstGeom prst="straightConnector1">
            <a:avLst/>
          </a:prstGeom>
          <a:ln w="15875">
            <a:solidFill>
              <a:srgbClr val="3B7EA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C627C505-3F4D-6743-9570-8508A3381117}"/>
              </a:ext>
            </a:extLst>
          </p:cNvPr>
          <p:cNvSpPr/>
          <p:nvPr/>
        </p:nvSpPr>
        <p:spPr>
          <a:xfrm>
            <a:off x="5153424" y="1634811"/>
            <a:ext cx="2286000" cy="389010"/>
          </a:xfrm>
          <a:prstGeom prst="roundRect">
            <a:avLst/>
          </a:prstGeom>
          <a:solidFill>
            <a:srgbClr val="FFB8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Ground truth</a:t>
            </a:r>
          </a:p>
        </p:txBody>
      </p:sp>
      <p:sp>
        <p:nvSpPr>
          <p:cNvPr id="46" name="Rounded Rectangle 45">
            <a:extLst>
              <a:ext uri="{FF2B5EF4-FFF2-40B4-BE49-F238E27FC236}">
                <a16:creationId xmlns:a16="http://schemas.microsoft.com/office/drawing/2014/main" id="{217763CA-A570-5540-8F56-07BC6305D721}"/>
              </a:ext>
            </a:extLst>
          </p:cNvPr>
          <p:cNvSpPr/>
          <p:nvPr/>
        </p:nvSpPr>
        <p:spPr>
          <a:xfrm>
            <a:off x="1587500" y="1634811"/>
            <a:ext cx="2286000" cy="389010"/>
          </a:xfrm>
          <a:prstGeom prst="roundRect">
            <a:avLst/>
          </a:prstGeom>
          <a:solidFill>
            <a:srgbClr val="465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Outputs</a:t>
            </a:r>
          </a:p>
        </p:txBody>
      </p:sp>
      <p:sp>
        <p:nvSpPr>
          <p:cNvPr id="47" name="Rounded Rectangle 46">
            <a:extLst>
              <a:ext uri="{FF2B5EF4-FFF2-40B4-BE49-F238E27FC236}">
                <a16:creationId xmlns:a16="http://schemas.microsoft.com/office/drawing/2014/main" id="{90B0F8DE-EDB0-174F-8985-1F76A20EA7C5}"/>
              </a:ext>
            </a:extLst>
          </p:cNvPr>
          <p:cNvSpPr/>
          <p:nvPr/>
        </p:nvSpPr>
        <p:spPr>
          <a:xfrm>
            <a:off x="1587500" y="5630790"/>
            <a:ext cx="2286000" cy="389010"/>
          </a:xfrm>
          <a:prstGeom prst="roundRect">
            <a:avLst/>
          </a:prstGeom>
          <a:solidFill>
            <a:srgbClr val="BBD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Inputs</a:t>
            </a:r>
          </a:p>
        </p:txBody>
      </p:sp>
      <p:cxnSp>
        <p:nvCxnSpPr>
          <p:cNvPr id="48" name="Straight Arrow Connector 47">
            <a:extLst>
              <a:ext uri="{FF2B5EF4-FFF2-40B4-BE49-F238E27FC236}">
                <a16:creationId xmlns:a16="http://schemas.microsoft.com/office/drawing/2014/main" id="{18A226DC-1FFF-C248-9A5E-AE59B0D9C333}"/>
              </a:ext>
            </a:extLst>
          </p:cNvPr>
          <p:cNvCxnSpPr>
            <a:cxnSpLocks/>
          </p:cNvCxnSpPr>
          <p:nvPr/>
        </p:nvCxnSpPr>
        <p:spPr>
          <a:xfrm>
            <a:off x="3873500" y="1829316"/>
            <a:ext cx="1279924" cy="0"/>
          </a:xfrm>
          <a:prstGeom prst="straightConnector1">
            <a:avLst/>
          </a:prstGeom>
          <a:ln w="15875">
            <a:solidFill>
              <a:srgbClr val="3B7EA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FDD252C-5F45-DB45-B8FA-BAAC5D40F509}"/>
              </a:ext>
            </a:extLst>
          </p:cNvPr>
          <p:cNvCxnSpPr>
            <a:cxnSpLocks/>
          </p:cNvCxnSpPr>
          <p:nvPr/>
        </p:nvCxnSpPr>
        <p:spPr>
          <a:xfrm flipH="1" flipV="1">
            <a:off x="4702869" y="2156704"/>
            <a:ext cx="652662" cy="1034395"/>
          </a:xfrm>
          <a:prstGeom prst="straightConnector1">
            <a:avLst/>
          </a:prstGeom>
          <a:ln w="15875">
            <a:solidFill>
              <a:srgbClr val="3B7EA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Shape 535">
            <a:extLst>
              <a:ext uri="{FF2B5EF4-FFF2-40B4-BE49-F238E27FC236}">
                <a16:creationId xmlns:a16="http://schemas.microsoft.com/office/drawing/2014/main" id="{4723C7D2-2DD3-4C44-8743-ECD1E668B7EE}"/>
              </a:ext>
            </a:extLst>
          </p:cNvPr>
          <p:cNvSpPr txBox="1">
            <a:spLocks/>
          </p:cNvSpPr>
          <p:nvPr/>
        </p:nvSpPr>
        <p:spPr>
          <a:xfrm>
            <a:off x="4421769" y="3252786"/>
            <a:ext cx="3731629" cy="646328"/>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000" indent="-342000" algn="ctr">
              <a:lnSpc>
                <a:spcPct val="100000"/>
              </a:lnSpc>
              <a:spcBef>
                <a:spcPts val="600"/>
              </a:spcBef>
              <a:buNone/>
            </a:pPr>
            <a:r>
              <a:rPr lang="en-US" sz="1800" dirty="0"/>
              <a:t>Loss = difference between outputs and ground truth</a:t>
            </a:r>
            <a:endParaRPr lang="en" sz="1800" dirty="0"/>
          </a:p>
        </p:txBody>
      </p:sp>
    </p:spTree>
    <p:extLst>
      <p:ext uri="{BB962C8B-B14F-4D97-AF65-F5344CB8AC3E}">
        <p14:creationId xmlns:p14="http://schemas.microsoft.com/office/powerpoint/2010/main" val="1287073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47A3-076D-2A4C-82AD-EE8AE44B1C1E}"/>
              </a:ext>
            </a:extLst>
          </p:cNvPr>
          <p:cNvSpPr>
            <a:spLocks noGrp="1"/>
          </p:cNvSpPr>
          <p:nvPr>
            <p:ph type="title"/>
          </p:nvPr>
        </p:nvSpPr>
        <p:spPr/>
        <p:txBody>
          <a:bodyPr>
            <a:noAutofit/>
          </a:bodyPr>
          <a:lstStyle/>
          <a:p>
            <a:r>
              <a:rPr lang="en-US" dirty="0"/>
              <a:t>Back Propagation</a:t>
            </a:r>
          </a:p>
        </p:txBody>
      </p:sp>
      <p:sp>
        <p:nvSpPr>
          <p:cNvPr id="8" name="Content Placeholder 7"/>
          <p:cNvSpPr>
            <a:spLocks noGrp="1"/>
          </p:cNvSpPr>
          <p:nvPr>
            <p:ph idx="1"/>
          </p:nvPr>
        </p:nvSpPr>
        <p:spPr>
          <a:xfrm>
            <a:off x="457200" y="1600200"/>
            <a:ext cx="8229600" cy="1100897"/>
          </a:xfrm>
        </p:spPr>
        <p:txBody>
          <a:bodyPr>
            <a:noAutofit/>
          </a:bodyPr>
          <a:lstStyle/>
          <a:p>
            <a:pPr marL="0" indent="0">
              <a:buNone/>
            </a:pPr>
            <a:r>
              <a:rPr lang="en-US" dirty="0"/>
              <a:t>Training is a process of minimizing loss by varying network parameters.</a:t>
            </a:r>
            <a:endParaRPr lang="en" dirty="0"/>
          </a:p>
        </p:txBody>
      </p:sp>
      <p:sp>
        <p:nvSpPr>
          <p:cNvPr id="30" name="Rounded Rectangle 29">
            <a:extLst>
              <a:ext uri="{FF2B5EF4-FFF2-40B4-BE49-F238E27FC236}">
                <a16:creationId xmlns:a16="http://schemas.microsoft.com/office/drawing/2014/main" id="{377CF39D-944A-2840-B435-D7BF0AA70791}"/>
              </a:ext>
            </a:extLst>
          </p:cNvPr>
          <p:cNvSpPr/>
          <p:nvPr/>
        </p:nvSpPr>
        <p:spPr>
          <a:xfrm>
            <a:off x="2081376" y="5289260"/>
            <a:ext cx="1918041" cy="326394"/>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a:t>Layer 1</a:t>
            </a:r>
          </a:p>
        </p:txBody>
      </p:sp>
      <p:sp>
        <p:nvSpPr>
          <p:cNvPr id="31" name="Rounded Rectangle 30">
            <a:extLst>
              <a:ext uri="{FF2B5EF4-FFF2-40B4-BE49-F238E27FC236}">
                <a16:creationId xmlns:a16="http://schemas.microsoft.com/office/drawing/2014/main" id="{6FFDB65B-709D-7144-B0A7-1FFA83522570}"/>
              </a:ext>
            </a:extLst>
          </p:cNvPr>
          <p:cNvSpPr/>
          <p:nvPr/>
        </p:nvSpPr>
        <p:spPr>
          <a:xfrm>
            <a:off x="2081376" y="4584232"/>
            <a:ext cx="1918041" cy="326394"/>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a:t>Layer 1</a:t>
            </a:r>
          </a:p>
        </p:txBody>
      </p:sp>
      <p:sp>
        <p:nvSpPr>
          <p:cNvPr id="32" name="Rounded Rectangle 31">
            <a:extLst>
              <a:ext uri="{FF2B5EF4-FFF2-40B4-BE49-F238E27FC236}">
                <a16:creationId xmlns:a16="http://schemas.microsoft.com/office/drawing/2014/main" id="{B3137CA8-C861-EA45-A9FC-6DE4A0C7568B}"/>
              </a:ext>
            </a:extLst>
          </p:cNvPr>
          <p:cNvSpPr/>
          <p:nvPr/>
        </p:nvSpPr>
        <p:spPr>
          <a:xfrm>
            <a:off x="2081376" y="3869112"/>
            <a:ext cx="1918041" cy="326394"/>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a:t>Layer 1</a:t>
            </a:r>
          </a:p>
        </p:txBody>
      </p:sp>
      <p:cxnSp>
        <p:nvCxnSpPr>
          <p:cNvPr id="34" name="Straight Arrow Connector 33">
            <a:extLst>
              <a:ext uri="{FF2B5EF4-FFF2-40B4-BE49-F238E27FC236}">
                <a16:creationId xmlns:a16="http://schemas.microsoft.com/office/drawing/2014/main" id="{99A259CC-7021-DC4C-A857-2407F03EF1A8}"/>
              </a:ext>
            </a:extLst>
          </p:cNvPr>
          <p:cNvCxnSpPr>
            <a:stCxn id="30" idx="0"/>
            <a:endCxn id="31" idx="2"/>
          </p:cNvCxnSpPr>
          <p:nvPr/>
        </p:nvCxnSpPr>
        <p:spPr>
          <a:xfrm flipV="1">
            <a:off x="3040397" y="4910626"/>
            <a:ext cx="0" cy="378634"/>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CB43C96-28F8-694B-886A-E18FBBE3D29E}"/>
              </a:ext>
            </a:extLst>
          </p:cNvPr>
          <p:cNvCxnSpPr>
            <a:cxnSpLocks/>
            <a:stCxn id="31" idx="0"/>
            <a:endCxn id="32" idx="2"/>
          </p:cNvCxnSpPr>
          <p:nvPr/>
        </p:nvCxnSpPr>
        <p:spPr>
          <a:xfrm flipV="1">
            <a:off x="3040397" y="4195506"/>
            <a:ext cx="0" cy="38872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3EAB2D2-BAF5-F849-8E06-75E5F561D656}"/>
              </a:ext>
            </a:extLst>
          </p:cNvPr>
          <p:cNvCxnSpPr>
            <a:cxnSpLocks/>
            <a:stCxn id="32" idx="0"/>
          </p:cNvCxnSpPr>
          <p:nvPr/>
        </p:nvCxnSpPr>
        <p:spPr>
          <a:xfrm flipV="1">
            <a:off x="3040397" y="3231590"/>
            <a:ext cx="0" cy="63752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381ED6-624D-2148-92E3-0A6A890828F7}"/>
              </a:ext>
            </a:extLst>
          </p:cNvPr>
          <p:cNvCxnSpPr>
            <a:cxnSpLocks/>
          </p:cNvCxnSpPr>
          <p:nvPr/>
        </p:nvCxnSpPr>
        <p:spPr>
          <a:xfrm flipV="1">
            <a:off x="3029741" y="5615655"/>
            <a:ext cx="0" cy="637522"/>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C627C505-3F4D-6743-9570-8508A3381117}"/>
              </a:ext>
            </a:extLst>
          </p:cNvPr>
          <p:cNvSpPr/>
          <p:nvPr/>
        </p:nvSpPr>
        <p:spPr>
          <a:xfrm>
            <a:off x="5617932" y="2895600"/>
            <a:ext cx="1918041" cy="32639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Loss</a:t>
            </a:r>
          </a:p>
        </p:txBody>
      </p:sp>
      <p:sp>
        <p:nvSpPr>
          <p:cNvPr id="46" name="Rounded Rectangle 45">
            <a:extLst>
              <a:ext uri="{FF2B5EF4-FFF2-40B4-BE49-F238E27FC236}">
                <a16:creationId xmlns:a16="http://schemas.microsoft.com/office/drawing/2014/main" id="{217763CA-A570-5540-8F56-07BC6305D721}"/>
              </a:ext>
            </a:extLst>
          </p:cNvPr>
          <p:cNvSpPr/>
          <p:nvPr/>
        </p:nvSpPr>
        <p:spPr>
          <a:xfrm>
            <a:off x="2070720" y="2900398"/>
            <a:ext cx="1918041" cy="326394"/>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Outputs</a:t>
            </a:r>
          </a:p>
        </p:txBody>
      </p:sp>
      <p:sp>
        <p:nvSpPr>
          <p:cNvPr id="47" name="Rounded Rectangle 46">
            <a:extLst>
              <a:ext uri="{FF2B5EF4-FFF2-40B4-BE49-F238E27FC236}">
                <a16:creationId xmlns:a16="http://schemas.microsoft.com/office/drawing/2014/main" id="{90B0F8DE-EDB0-174F-8985-1F76A20EA7C5}"/>
              </a:ext>
            </a:extLst>
          </p:cNvPr>
          <p:cNvSpPr/>
          <p:nvPr/>
        </p:nvSpPr>
        <p:spPr>
          <a:xfrm>
            <a:off x="2070720" y="6253177"/>
            <a:ext cx="1918041" cy="326394"/>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Inputs</a:t>
            </a:r>
          </a:p>
        </p:txBody>
      </p:sp>
      <p:cxnSp>
        <p:nvCxnSpPr>
          <p:cNvPr id="48" name="Straight Arrow Connector 47">
            <a:extLst>
              <a:ext uri="{FF2B5EF4-FFF2-40B4-BE49-F238E27FC236}">
                <a16:creationId xmlns:a16="http://schemas.microsoft.com/office/drawing/2014/main" id="{18A226DC-1FFF-C248-9A5E-AE59B0D9C333}"/>
              </a:ext>
            </a:extLst>
          </p:cNvPr>
          <p:cNvCxnSpPr>
            <a:cxnSpLocks/>
            <a:stCxn id="46" idx="3"/>
            <a:endCxn id="45" idx="1"/>
          </p:cNvCxnSpPr>
          <p:nvPr/>
        </p:nvCxnSpPr>
        <p:spPr>
          <a:xfrm flipV="1">
            <a:off x="3988762" y="3058797"/>
            <a:ext cx="1629170" cy="4798"/>
          </a:xfrm>
          <a:prstGeom prst="straightConnector1">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Shape 535">
            <a:extLst>
              <a:ext uri="{FF2B5EF4-FFF2-40B4-BE49-F238E27FC236}">
                <a16:creationId xmlns:a16="http://schemas.microsoft.com/office/drawing/2014/main" id="{4723C7D2-2DD3-4C44-8743-ECD1E668B7EE}"/>
              </a:ext>
            </a:extLst>
          </p:cNvPr>
          <p:cNvSpPr txBox="1">
            <a:spLocks/>
          </p:cNvSpPr>
          <p:nvPr/>
        </p:nvSpPr>
        <p:spPr>
          <a:xfrm>
            <a:off x="5389216" y="5934416"/>
            <a:ext cx="2254479" cy="674666"/>
          </a:xfrm>
          <a:prstGeom prst="rect">
            <a:avLst/>
          </a:prstGeom>
        </p:spPr>
        <p:txBody>
          <a:bodyPr vert="horz" lIns="91425" tIns="91425" rIns="91425" bIns="91425" rtlCol="0" anchor="t" anchorCtr="0">
            <a:noAutofit/>
          </a:bodyPr>
          <a:lstStyle>
            <a:defPPr>
              <a:defRPr lang="en-US"/>
            </a:defPPr>
            <a:lvl1pPr marL="228600" indent="-228600" algn="ctr">
              <a:lnSpc>
                <a:spcPct val="90000"/>
              </a:lnSpc>
              <a:spcBef>
                <a:spcPts val="0"/>
              </a:spcBef>
              <a:buFont typeface="Arial" panose="020B0604020202020204" pitchFamily="34" charset="0"/>
              <a:buNone/>
              <a:defRPr sz="1600">
                <a:solidFill>
                  <a:srgbClr val="0086B3"/>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Parameters (weights, biases)</a:t>
            </a:r>
            <a:endParaRPr lang="en" dirty="0"/>
          </a:p>
        </p:txBody>
      </p:sp>
      <p:cxnSp>
        <p:nvCxnSpPr>
          <p:cNvPr id="57" name="Straight Arrow Connector 56">
            <a:extLst>
              <a:ext uri="{FF2B5EF4-FFF2-40B4-BE49-F238E27FC236}">
                <a16:creationId xmlns:a16="http://schemas.microsoft.com/office/drawing/2014/main" id="{02689F16-395F-EA47-8DA4-8519B8EAAC79}"/>
              </a:ext>
            </a:extLst>
          </p:cNvPr>
          <p:cNvCxnSpPr>
            <a:cxnSpLocks/>
            <a:endCxn id="32" idx="3"/>
          </p:cNvCxnSpPr>
          <p:nvPr/>
        </p:nvCxnSpPr>
        <p:spPr>
          <a:xfrm flipH="1" flipV="1">
            <a:off x="3999417" y="4032309"/>
            <a:ext cx="1726237" cy="1924694"/>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8A56D0C-D39D-244D-B7C5-82E466995F39}"/>
              </a:ext>
            </a:extLst>
          </p:cNvPr>
          <p:cNvCxnSpPr>
            <a:cxnSpLocks/>
            <a:endCxn id="31" idx="3"/>
          </p:cNvCxnSpPr>
          <p:nvPr/>
        </p:nvCxnSpPr>
        <p:spPr>
          <a:xfrm flipH="1" flipV="1">
            <a:off x="3999417" y="4747429"/>
            <a:ext cx="1726237" cy="1209574"/>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F5ED641-A56C-C04C-942F-0123FD357631}"/>
              </a:ext>
            </a:extLst>
          </p:cNvPr>
          <p:cNvCxnSpPr>
            <a:cxnSpLocks/>
            <a:endCxn id="30" idx="3"/>
          </p:cNvCxnSpPr>
          <p:nvPr/>
        </p:nvCxnSpPr>
        <p:spPr>
          <a:xfrm flipH="1" flipV="1">
            <a:off x="3999417" y="5452457"/>
            <a:ext cx="1726237" cy="50454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Shape 535">
            <a:extLst>
              <a:ext uri="{FF2B5EF4-FFF2-40B4-BE49-F238E27FC236}">
                <a16:creationId xmlns:a16="http://schemas.microsoft.com/office/drawing/2014/main" id="{E5406316-7FC3-7348-9221-BAEF07F7AC6D}"/>
              </a:ext>
            </a:extLst>
          </p:cNvPr>
          <p:cNvSpPr txBox="1">
            <a:spLocks/>
          </p:cNvSpPr>
          <p:nvPr/>
        </p:nvSpPr>
        <p:spPr>
          <a:xfrm>
            <a:off x="690463" y="3344550"/>
            <a:ext cx="1310413" cy="562563"/>
          </a:xfrm>
          <a:prstGeom prst="rect">
            <a:avLst/>
          </a:prstGeom>
        </p:spPr>
        <p:txBody>
          <a:bodyPr vert="horz" lIns="91425" tIns="91425" rIns="91425" bIns="91425" rtlCol="0" anchor="t" anchorCtr="0">
            <a:noAutofit/>
          </a:bodyPr>
          <a:lstStyle>
            <a:defPPr>
              <a:defRPr lang="en-US"/>
            </a:defPPr>
            <a:lvl1pPr marL="228600" indent="-228600" algn="ctr">
              <a:lnSpc>
                <a:spcPct val="90000"/>
              </a:lnSpc>
              <a:spcBef>
                <a:spcPts val="0"/>
              </a:spcBef>
              <a:buFont typeface="Arial" panose="020B0604020202020204" pitchFamily="34" charset="0"/>
              <a:buNone/>
              <a:defRPr sz="1600">
                <a:solidFill>
                  <a:schemeClr val="accent6">
                    <a:lumMod val="7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Gradients</a:t>
            </a:r>
            <a:endParaRPr lang="en" dirty="0"/>
          </a:p>
        </p:txBody>
      </p:sp>
      <p:cxnSp>
        <p:nvCxnSpPr>
          <p:cNvPr id="70" name="Straight Arrow Connector 69">
            <a:extLst>
              <a:ext uri="{FF2B5EF4-FFF2-40B4-BE49-F238E27FC236}">
                <a16:creationId xmlns:a16="http://schemas.microsoft.com/office/drawing/2014/main" id="{BF6ED66E-40B2-9947-A3B3-2202DD506AA6}"/>
              </a:ext>
            </a:extLst>
          </p:cNvPr>
          <p:cNvCxnSpPr>
            <a:cxnSpLocks/>
            <a:endCxn id="30" idx="1"/>
          </p:cNvCxnSpPr>
          <p:nvPr/>
        </p:nvCxnSpPr>
        <p:spPr>
          <a:xfrm>
            <a:off x="1569898" y="3695531"/>
            <a:ext cx="511478" cy="175692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C72B726-EFB4-E348-B142-DE4FA2ACB795}"/>
              </a:ext>
            </a:extLst>
          </p:cNvPr>
          <p:cNvCxnSpPr>
            <a:cxnSpLocks/>
            <a:endCxn id="31" idx="1"/>
          </p:cNvCxnSpPr>
          <p:nvPr/>
        </p:nvCxnSpPr>
        <p:spPr>
          <a:xfrm>
            <a:off x="1569898" y="3669139"/>
            <a:ext cx="511478" cy="107829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0D482A-F30F-1146-8D81-F37807F9141F}"/>
              </a:ext>
            </a:extLst>
          </p:cNvPr>
          <p:cNvCxnSpPr>
            <a:cxnSpLocks/>
            <a:endCxn id="32" idx="1"/>
          </p:cNvCxnSpPr>
          <p:nvPr/>
        </p:nvCxnSpPr>
        <p:spPr>
          <a:xfrm>
            <a:off x="1569898" y="3669139"/>
            <a:ext cx="511478" cy="36317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Shape 535">
            <a:extLst>
              <a:ext uri="{FF2B5EF4-FFF2-40B4-BE49-F238E27FC236}">
                <a16:creationId xmlns:a16="http://schemas.microsoft.com/office/drawing/2014/main" id="{B801D449-31E0-9C40-B596-7984EC369A4E}"/>
              </a:ext>
            </a:extLst>
          </p:cNvPr>
          <p:cNvSpPr txBox="1">
            <a:spLocks/>
          </p:cNvSpPr>
          <p:nvPr/>
        </p:nvSpPr>
        <p:spPr>
          <a:xfrm>
            <a:off x="5176937" y="3514745"/>
            <a:ext cx="3276600" cy="1666855"/>
          </a:xfrm>
          <a:prstGeom prst="rect">
            <a:avLst/>
          </a:prstGeom>
        </p:spPr>
        <p:txBody>
          <a:bodyPr vert="horz" lIns="91425" tIns="91425" rIns="91425" bIns="91425" rtlCol="0" anchor="t" anchorCtr="0">
            <a:noAutofit/>
          </a:bodyPr>
          <a:lstStyle>
            <a:defPPr>
              <a:defRPr lang="en-US"/>
            </a:defPPr>
            <a:lvl1pPr marL="228600" indent="-228600" algn="ctr">
              <a:lnSpc>
                <a:spcPct val="90000"/>
              </a:lnSpc>
              <a:spcBef>
                <a:spcPts val="0"/>
              </a:spcBef>
              <a:buFont typeface="Arial" panose="020B0604020202020204" pitchFamily="34" charset="0"/>
              <a:buNone/>
              <a:defRPr sz="1600">
                <a:solidFill>
                  <a:schemeClr val="accent6">
                    <a:lumMod val="7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If our loss function and all activations are analytical functions, we can simply compute partial derivatives and follow them:</a:t>
            </a:r>
          </a:p>
          <a:p>
            <a:r>
              <a:rPr lang="en-US" dirty="0"/>
              <a:t>x</a:t>
            </a:r>
            <a:r>
              <a:rPr lang="en" dirty="0"/>
              <a:t>1 = x0 + lr * gradient (loss, x)</a:t>
            </a:r>
          </a:p>
          <a:p>
            <a:r>
              <a:rPr lang="en-US" dirty="0"/>
              <a:t>lr is called “learning rate”</a:t>
            </a:r>
            <a:endParaRPr lang="en" dirty="0"/>
          </a:p>
        </p:txBody>
      </p:sp>
    </p:spTree>
    <p:extLst>
      <p:ext uri="{BB962C8B-B14F-4D97-AF65-F5344CB8AC3E}">
        <p14:creationId xmlns:p14="http://schemas.microsoft.com/office/powerpoint/2010/main" val="1465014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D95F-9C47-E34F-A55D-349820D113DC}"/>
              </a:ext>
            </a:extLst>
          </p:cNvPr>
          <p:cNvSpPr>
            <a:spLocks noGrp="1"/>
          </p:cNvSpPr>
          <p:nvPr>
            <p:ph type="title"/>
          </p:nvPr>
        </p:nvSpPr>
        <p:spPr/>
        <p:txBody>
          <a:bodyPr>
            <a:noAutofit/>
          </a:bodyPr>
          <a:lstStyle/>
          <a:p>
            <a:r>
              <a:rPr lang="en-US" dirty="0"/>
              <a:t>Convolution Operation</a:t>
            </a:r>
          </a:p>
        </p:txBody>
      </p:sp>
      <p:graphicFrame>
        <p:nvGraphicFramePr>
          <p:cNvPr id="4" name="Table 3">
            <a:extLst>
              <a:ext uri="{FF2B5EF4-FFF2-40B4-BE49-F238E27FC236}">
                <a16:creationId xmlns:a16="http://schemas.microsoft.com/office/drawing/2014/main" id="{CEBF5805-2A75-2A43-8DC5-490BB761415C}"/>
              </a:ext>
            </a:extLst>
          </p:cNvPr>
          <p:cNvGraphicFramePr>
            <a:graphicFrameLocks noGrp="1"/>
          </p:cNvGraphicFramePr>
          <p:nvPr>
            <p:extLst>
              <p:ext uri="{D42A27DB-BD31-4B8C-83A1-F6EECF244321}">
                <p14:modId xmlns:p14="http://schemas.microsoft.com/office/powerpoint/2010/main" val="3045771321"/>
              </p:ext>
            </p:extLst>
          </p:nvPr>
        </p:nvGraphicFramePr>
        <p:xfrm>
          <a:off x="986113" y="2214602"/>
          <a:ext cx="2895600" cy="2298695"/>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3175108020"/>
                    </a:ext>
                  </a:extLst>
                </a:gridCol>
                <a:gridCol w="579120">
                  <a:extLst>
                    <a:ext uri="{9D8B030D-6E8A-4147-A177-3AD203B41FA5}">
                      <a16:colId xmlns:a16="http://schemas.microsoft.com/office/drawing/2014/main" val="1575549173"/>
                    </a:ext>
                  </a:extLst>
                </a:gridCol>
                <a:gridCol w="579120">
                  <a:extLst>
                    <a:ext uri="{9D8B030D-6E8A-4147-A177-3AD203B41FA5}">
                      <a16:colId xmlns:a16="http://schemas.microsoft.com/office/drawing/2014/main" val="3362080858"/>
                    </a:ext>
                  </a:extLst>
                </a:gridCol>
                <a:gridCol w="579120">
                  <a:extLst>
                    <a:ext uri="{9D8B030D-6E8A-4147-A177-3AD203B41FA5}">
                      <a16:colId xmlns:a16="http://schemas.microsoft.com/office/drawing/2014/main" val="897712885"/>
                    </a:ext>
                  </a:extLst>
                </a:gridCol>
                <a:gridCol w="579120">
                  <a:extLst>
                    <a:ext uri="{9D8B030D-6E8A-4147-A177-3AD203B41FA5}">
                      <a16:colId xmlns:a16="http://schemas.microsoft.com/office/drawing/2014/main" val="3572166211"/>
                    </a:ext>
                  </a:extLst>
                </a:gridCol>
              </a:tblGrid>
              <a:tr h="459739">
                <a:tc>
                  <a:txBody>
                    <a:bodyPr/>
                    <a:lstStyle/>
                    <a:p>
                      <a:pPr algn="ctr"/>
                      <a:r>
                        <a:rPr lang="en-US" sz="1600" dirty="0"/>
                        <a:t>1</a:t>
                      </a:r>
                    </a:p>
                  </a:txBody>
                  <a:tcPr anchor="ctr"/>
                </a:tc>
                <a:tc>
                  <a:txBody>
                    <a:bodyPr/>
                    <a:lstStyle/>
                    <a:p>
                      <a:pPr algn="ctr"/>
                      <a:r>
                        <a:rPr lang="en-US" sz="1600" dirty="0"/>
                        <a:t>2</a:t>
                      </a:r>
                    </a:p>
                  </a:txBody>
                  <a:tcPr anchor="ctr"/>
                </a:tc>
                <a:tc>
                  <a:txBody>
                    <a:bodyPr/>
                    <a:lstStyle/>
                    <a:p>
                      <a:pPr algn="ctr"/>
                      <a:r>
                        <a:rPr lang="en-US" sz="1600" dirty="0"/>
                        <a:t>3</a:t>
                      </a:r>
                    </a:p>
                  </a:txBody>
                  <a:tcPr anchor="ctr"/>
                </a:tc>
                <a:tc>
                  <a:txBody>
                    <a:bodyPr/>
                    <a:lstStyle/>
                    <a:p>
                      <a:pPr algn="ctr"/>
                      <a:r>
                        <a:rPr lang="en-US" sz="1600" dirty="0"/>
                        <a:t>4</a:t>
                      </a:r>
                    </a:p>
                  </a:txBody>
                  <a:tcPr anchor="ctr"/>
                </a:tc>
                <a:tc>
                  <a:txBody>
                    <a:bodyPr/>
                    <a:lstStyle/>
                    <a:p>
                      <a:pPr algn="ctr"/>
                      <a:r>
                        <a:rPr lang="en-US" sz="1600" dirty="0"/>
                        <a:t>5</a:t>
                      </a:r>
                    </a:p>
                  </a:txBody>
                  <a:tcPr anchor="ctr"/>
                </a:tc>
                <a:extLst>
                  <a:ext uri="{0D108BD9-81ED-4DB2-BD59-A6C34878D82A}">
                    <a16:rowId xmlns:a16="http://schemas.microsoft.com/office/drawing/2014/main" val="441470962"/>
                  </a:ext>
                </a:extLst>
              </a:tr>
              <a:tr h="459739">
                <a:tc>
                  <a:txBody>
                    <a:bodyPr/>
                    <a:lstStyle/>
                    <a:p>
                      <a:pPr algn="ctr"/>
                      <a:r>
                        <a:rPr lang="en-US" sz="1600" dirty="0"/>
                        <a:t>6</a:t>
                      </a:r>
                    </a:p>
                  </a:txBody>
                  <a:tcPr anchor="ctr"/>
                </a:tc>
                <a:tc>
                  <a:txBody>
                    <a:bodyPr/>
                    <a:lstStyle/>
                    <a:p>
                      <a:pPr algn="ctr"/>
                      <a:r>
                        <a:rPr lang="en-US" sz="1600" dirty="0"/>
                        <a:t>7</a:t>
                      </a:r>
                    </a:p>
                  </a:txBody>
                  <a:tcPr anchor="ctr"/>
                </a:tc>
                <a:tc>
                  <a:txBody>
                    <a:bodyPr/>
                    <a:lstStyle/>
                    <a:p>
                      <a:pPr algn="ctr"/>
                      <a:r>
                        <a:rPr lang="en-US" sz="1600" dirty="0"/>
                        <a:t>8</a:t>
                      </a:r>
                    </a:p>
                  </a:txBody>
                  <a:tcPr anchor="ctr"/>
                </a:tc>
                <a:tc>
                  <a:txBody>
                    <a:bodyPr/>
                    <a:lstStyle/>
                    <a:p>
                      <a:pPr algn="ctr"/>
                      <a:r>
                        <a:rPr lang="en-US" sz="1600" dirty="0"/>
                        <a:t>9</a:t>
                      </a:r>
                    </a:p>
                  </a:txBody>
                  <a:tcPr anchor="ctr"/>
                </a:tc>
                <a:tc>
                  <a:txBody>
                    <a:bodyPr/>
                    <a:lstStyle/>
                    <a:p>
                      <a:pPr algn="ctr"/>
                      <a:r>
                        <a:rPr lang="en-US" sz="1600" dirty="0"/>
                        <a:t>10</a:t>
                      </a:r>
                    </a:p>
                  </a:txBody>
                  <a:tcPr anchor="ctr"/>
                </a:tc>
                <a:extLst>
                  <a:ext uri="{0D108BD9-81ED-4DB2-BD59-A6C34878D82A}">
                    <a16:rowId xmlns:a16="http://schemas.microsoft.com/office/drawing/2014/main" val="2085745707"/>
                  </a:ext>
                </a:extLst>
              </a:tr>
              <a:tr h="459739">
                <a:tc>
                  <a:txBody>
                    <a:bodyPr/>
                    <a:lstStyle/>
                    <a:p>
                      <a:pPr algn="ctr"/>
                      <a:r>
                        <a:rPr lang="en-US" sz="1600" dirty="0"/>
                        <a:t>0</a:t>
                      </a:r>
                    </a:p>
                  </a:txBody>
                  <a:tcPr anchor="ctr"/>
                </a:tc>
                <a:tc>
                  <a:txBody>
                    <a:bodyPr/>
                    <a:lstStyle/>
                    <a:p>
                      <a:pPr algn="ctr"/>
                      <a:r>
                        <a:rPr lang="en-US" sz="1600" dirty="0"/>
                        <a:t>0</a:t>
                      </a:r>
                    </a:p>
                  </a:txBody>
                  <a:tcPr anchor="ctr"/>
                </a:tc>
                <a:tc>
                  <a:txBody>
                    <a:bodyPr/>
                    <a:lstStyle/>
                    <a:p>
                      <a:pPr algn="ctr"/>
                      <a:r>
                        <a:rPr lang="en-US" sz="1600" dirty="0"/>
                        <a:t>0</a:t>
                      </a:r>
                    </a:p>
                  </a:txBody>
                  <a:tcPr anchor="ctr"/>
                </a:tc>
                <a:tc>
                  <a:txBody>
                    <a:bodyPr/>
                    <a:lstStyle/>
                    <a:p>
                      <a:pPr algn="ctr"/>
                      <a:r>
                        <a:rPr lang="en-US" sz="1600" dirty="0"/>
                        <a:t>0</a:t>
                      </a:r>
                    </a:p>
                  </a:txBody>
                  <a:tcPr anchor="ctr"/>
                </a:tc>
                <a:tc>
                  <a:txBody>
                    <a:bodyPr/>
                    <a:lstStyle/>
                    <a:p>
                      <a:pPr algn="ctr"/>
                      <a:r>
                        <a:rPr lang="en-US" sz="1600" dirty="0"/>
                        <a:t>0</a:t>
                      </a:r>
                    </a:p>
                  </a:txBody>
                  <a:tcPr anchor="ctr"/>
                </a:tc>
                <a:extLst>
                  <a:ext uri="{0D108BD9-81ED-4DB2-BD59-A6C34878D82A}">
                    <a16:rowId xmlns:a16="http://schemas.microsoft.com/office/drawing/2014/main" val="2004106449"/>
                  </a:ext>
                </a:extLst>
              </a:tr>
              <a:tr h="459739">
                <a:tc>
                  <a:txBody>
                    <a:bodyPr/>
                    <a:lstStyle/>
                    <a:p>
                      <a:pPr algn="ctr"/>
                      <a:r>
                        <a:rPr lang="en-US" sz="1600" dirty="0"/>
                        <a:t>1</a:t>
                      </a:r>
                    </a:p>
                  </a:txBody>
                  <a:tcPr anchor="ctr"/>
                </a:tc>
                <a:tc>
                  <a:txBody>
                    <a:bodyPr/>
                    <a:lstStyle/>
                    <a:p>
                      <a:pPr algn="ctr"/>
                      <a:r>
                        <a:rPr lang="en-US" sz="1600" dirty="0"/>
                        <a:t>1</a:t>
                      </a:r>
                    </a:p>
                  </a:txBody>
                  <a:tcPr anchor="ctr"/>
                </a:tc>
                <a:tc>
                  <a:txBody>
                    <a:bodyPr/>
                    <a:lstStyle/>
                    <a:p>
                      <a:pPr algn="ctr"/>
                      <a:r>
                        <a:rPr lang="en-US" sz="1600" dirty="0"/>
                        <a:t>1</a:t>
                      </a:r>
                    </a:p>
                  </a:txBody>
                  <a:tcPr anchor="ctr"/>
                </a:tc>
                <a:tc>
                  <a:txBody>
                    <a:bodyPr/>
                    <a:lstStyle/>
                    <a:p>
                      <a:pPr algn="ctr"/>
                      <a:r>
                        <a:rPr lang="en-US" sz="1600" dirty="0"/>
                        <a:t>1</a:t>
                      </a:r>
                    </a:p>
                  </a:txBody>
                  <a:tcPr anchor="ctr"/>
                </a:tc>
                <a:tc>
                  <a:txBody>
                    <a:bodyPr/>
                    <a:lstStyle/>
                    <a:p>
                      <a:pPr algn="ctr"/>
                      <a:r>
                        <a:rPr lang="en-US" sz="1600" dirty="0"/>
                        <a:t>2</a:t>
                      </a:r>
                    </a:p>
                  </a:txBody>
                  <a:tcPr anchor="ctr"/>
                </a:tc>
                <a:extLst>
                  <a:ext uri="{0D108BD9-81ED-4DB2-BD59-A6C34878D82A}">
                    <a16:rowId xmlns:a16="http://schemas.microsoft.com/office/drawing/2014/main" val="4033241981"/>
                  </a:ext>
                </a:extLst>
              </a:tr>
              <a:tr h="459739">
                <a:tc>
                  <a:txBody>
                    <a:bodyPr/>
                    <a:lstStyle/>
                    <a:p>
                      <a:pPr algn="ctr"/>
                      <a:r>
                        <a:rPr lang="en-US" sz="1600" dirty="0"/>
                        <a:t>2</a:t>
                      </a:r>
                    </a:p>
                  </a:txBody>
                  <a:tcPr anchor="ctr"/>
                </a:tc>
                <a:tc>
                  <a:txBody>
                    <a:bodyPr/>
                    <a:lstStyle/>
                    <a:p>
                      <a:pPr algn="ctr"/>
                      <a:r>
                        <a:rPr lang="en-US" sz="1600" dirty="0"/>
                        <a:t>3</a:t>
                      </a:r>
                    </a:p>
                  </a:txBody>
                  <a:tcPr anchor="ctr"/>
                </a:tc>
                <a:tc>
                  <a:txBody>
                    <a:bodyPr/>
                    <a:lstStyle/>
                    <a:p>
                      <a:pPr algn="ctr"/>
                      <a:r>
                        <a:rPr lang="en-US" sz="1600" dirty="0"/>
                        <a:t>3</a:t>
                      </a:r>
                    </a:p>
                  </a:txBody>
                  <a:tcPr anchor="ctr"/>
                </a:tc>
                <a:tc>
                  <a:txBody>
                    <a:bodyPr/>
                    <a:lstStyle/>
                    <a:p>
                      <a:pPr algn="ctr"/>
                      <a:r>
                        <a:rPr lang="en-US" sz="1600" dirty="0"/>
                        <a:t>3</a:t>
                      </a:r>
                    </a:p>
                  </a:txBody>
                  <a:tcPr anchor="ctr"/>
                </a:tc>
                <a:tc>
                  <a:txBody>
                    <a:bodyPr/>
                    <a:lstStyle/>
                    <a:p>
                      <a:pPr algn="ctr"/>
                      <a:r>
                        <a:rPr lang="en-US" sz="1600" dirty="0"/>
                        <a:t>5</a:t>
                      </a:r>
                    </a:p>
                  </a:txBody>
                  <a:tcPr anchor="ctr"/>
                </a:tc>
                <a:extLst>
                  <a:ext uri="{0D108BD9-81ED-4DB2-BD59-A6C34878D82A}">
                    <a16:rowId xmlns:a16="http://schemas.microsoft.com/office/drawing/2014/main" val="2502982528"/>
                  </a:ext>
                </a:extLst>
              </a:tr>
            </a:tbl>
          </a:graphicData>
        </a:graphic>
      </p:graphicFrame>
      <p:graphicFrame>
        <p:nvGraphicFramePr>
          <p:cNvPr id="5" name="Table 4">
            <a:extLst>
              <a:ext uri="{FF2B5EF4-FFF2-40B4-BE49-F238E27FC236}">
                <a16:creationId xmlns:a16="http://schemas.microsoft.com/office/drawing/2014/main" id="{A1DBA862-7F3F-AC44-9707-096BA16F8631}"/>
              </a:ext>
            </a:extLst>
          </p:cNvPr>
          <p:cNvGraphicFramePr>
            <a:graphicFrameLocks noGrp="1"/>
          </p:cNvGraphicFramePr>
          <p:nvPr>
            <p:extLst>
              <p:ext uri="{D42A27DB-BD31-4B8C-83A1-F6EECF244321}">
                <p14:modId xmlns:p14="http://schemas.microsoft.com/office/powerpoint/2010/main" val="1518740328"/>
              </p:ext>
            </p:extLst>
          </p:nvPr>
        </p:nvGraphicFramePr>
        <p:xfrm>
          <a:off x="4541490" y="2221468"/>
          <a:ext cx="1554510" cy="1371600"/>
        </p:xfrm>
        <a:graphic>
          <a:graphicData uri="http://schemas.openxmlformats.org/drawingml/2006/table">
            <a:tbl>
              <a:tblPr firstRow="1" bandRow="1">
                <a:tableStyleId>{5C22544A-7EE6-4342-B048-85BDC9FD1C3A}</a:tableStyleId>
              </a:tblPr>
              <a:tblGrid>
                <a:gridCol w="518170">
                  <a:extLst>
                    <a:ext uri="{9D8B030D-6E8A-4147-A177-3AD203B41FA5}">
                      <a16:colId xmlns:a16="http://schemas.microsoft.com/office/drawing/2014/main" val="1040328575"/>
                    </a:ext>
                  </a:extLst>
                </a:gridCol>
                <a:gridCol w="518170">
                  <a:extLst>
                    <a:ext uri="{9D8B030D-6E8A-4147-A177-3AD203B41FA5}">
                      <a16:colId xmlns:a16="http://schemas.microsoft.com/office/drawing/2014/main" val="1025211902"/>
                    </a:ext>
                  </a:extLst>
                </a:gridCol>
                <a:gridCol w="518170">
                  <a:extLst>
                    <a:ext uri="{9D8B030D-6E8A-4147-A177-3AD203B41FA5}">
                      <a16:colId xmlns:a16="http://schemas.microsoft.com/office/drawing/2014/main" val="1679319473"/>
                    </a:ext>
                  </a:extLst>
                </a:gridCol>
              </a:tblGrid>
              <a:tr h="457200">
                <a:tc>
                  <a:txBody>
                    <a:bodyPr/>
                    <a:lstStyle/>
                    <a:p>
                      <a:pPr algn="ctr"/>
                      <a:r>
                        <a:rPr lang="en-US" sz="1600" dirty="0"/>
                        <a:t>1</a:t>
                      </a:r>
                    </a:p>
                  </a:txBody>
                  <a:tcPr anchor="ctr"/>
                </a:tc>
                <a:tc>
                  <a:txBody>
                    <a:bodyPr/>
                    <a:lstStyle/>
                    <a:p>
                      <a:pPr algn="ctr"/>
                      <a:r>
                        <a:rPr lang="en-US" sz="1600" dirty="0"/>
                        <a:t>2</a:t>
                      </a:r>
                    </a:p>
                  </a:txBody>
                  <a:tcPr anchor="ctr"/>
                </a:tc>
                <a:tc>
                  <a:txBody>
                    <a:bodyPr/>
                    <a:lstStyle/>
                    <a:p>
                      <a:pPr algn="ctr"/>
                      <a:r>
                        <a:rPr lang="en-US" sz="1600" dirty="0"/>
                        <a:t>3</a:t>
                      </a:r>
                    </a:p>
                  </a:txBody>
                  <a:tcPr anchor="ctr"/>
                </a:tc>
                <a:extLst>
                  <a:ext uri="{0D108BD9-81ED-4DB2-BD59-A6C34878D82A}">
                    <a16:rowId xmlns:a16="http://schemas.microsoft.com/office/drawing/2014/main" val="2568969019"/>
                  </a:ext>
                </a:extLst>
              </a:tr>
              <a:tr h="457200">
                <a:tc>
                  <a:txBody>
                    <a:bodyPr/>
                    <a:lstStyle/>
                    <a:p>
                      <a:pPr algn="ctr"/>
                      <a:r>
                        <a:rPr lang="en-US" sz="1600" dirty="0"/>
                        <a:t>6</a:t>
                      </a:r>
                    </a:p>
                  </a:txBody>
                  <a:tcPr anchor="ctr"/>
                </a:tc>
                <a:tc>
                  <a:txBody>
                    <a:bodyPr/>
                    <a:lstStyle/>
                    <a:p>
                      <a:pPr algn="ctr"/>
                      <a:r>
                        <a:rPr lang="en-US" sz="1600" dirty="0"/>
                        <a:t>7</a:t>
                      </a:r>
                    </a:p>
                  </a:txBody>
                  <a:tcPr anchor="ctr"/>
                </a:tc>
                <a:tc>
                  <a:txBody>
                    <a:bodyPr/>
                    <a:lstStyle/>
                    <a:p>
                      <a:pPr algn="ctr"/>
                      <a:r>
                        <a:rPr lang="en-US" sz="1600" dirty="0"/>
                        <a:t>8</a:t>
                      </a:r>
                    </a:p>
                  </a:txBody>
                  <a:tcPr anchor="ctr"/>
                </a:tc>
                <a:extLst>
                  <a:ext uri="{0D108BD9-81ED-4DB2-BD59-A6C34878D82A}">
                    <a16:rowId xmlns:a16="http://schemas.microsoft.com/office/drawing/2014/main" val="416989263"/>
                  </a:ext>
                </a:extLst>
              </a:tr>
              <a:tr h="457200">
                <a:tc>
                  <a:txBody>
                    <a:bodyPr/>
                    <a:lstStyle/>
                    <a:p>
                      <a:pPr algn="ctr"/>
                      <a:r>
                        <a:rPr lang="en-US" sz="1600" dirty="0"/>
                        <a:t>0</a:t>
                      </a:r>
                    </a:p>
                  </a:txBody>
                  <a:tcPr anchor="ctr"/>
                </a:tc>
                <a:tc>
                  <a:txBody>
                    <a:bodyPr/>
                    <a:lstStyle/>
                    <a:p>
                      <a:pPr algn="ctr"/>
                      <a:r>
                        <a:rPr lang="en-US" sz="1600" dirty="0"/>
                        <a:t>0</a:t>
                      </a:r>
                    </a:p>
                  </a:txBody>
                  <a:tcPr anchor="ctr"/>
                </a:tc>
                <a:tc>
                  <a:txBody>
                    <a:bodyPr/>
                    <a:lstStyle/>
                    <a:p>
                      <a:pPr algn="ctr"/>
                      <a:r>
                        <a:rPr lang="en-US" sz="1600" dirty="0"/>
                        <a:t>0</a:t>
                      </a:r>
                    </a:p>
                  </a:txBody>
                  <a:tcPr anchor="ctr"/>
                </a:tc>
                <a:extLst>
                  <a:ext uri="{0D108BD9-81ED-4DB2-BD59-A6C34878D82A}">
                    <a16:rowId xmlns:a16="http://schemas.microsoft.com/office/drawing/2014/main" val="2032834850"/>
                  </a:ext>
                </a:extLst>
              </a:tr>
            </a:tbl>
          </a:graphicData>
        </a:graphic>
      </p:graphicFrame>
      <p:sp>
        <p:nvSpPr>
          <p:cNvPr id="6" name="TextBox 5">
            <a:extLst>
              <a:ext uri="{FF2B5EF4-FFF2-40B4-BE49-F238E27FC236}">
                <a16:creationId xmlns:a16="http://schemas.microsoft.com/office/drawing/2014/main" id="{E8E04AAE-5486-8F48-84B3-FB8057BF1B9F}"/>
              </a:ext>
            </a:extLst>
          </p:cNvPr>
          <p:cNvSpPr txBox="1"/>
          <p:nvPr/>
        </p:nvSpPr>
        <p:spPr>
          <a:xfrm>
            <a:off x="4160490" y="2907268"/>
            <a:ext cx="274434" cy="369332"/>
          </a:xfrm>
          <a:prstGeom prst="rect">
            <a:avLst/>
          </a:prstGeom>
          <a:noFill/>
        </p:spPr>
        <p:txBody>
          <a:bodyPr wrap="none" rtlCol="0">
            <a:noAutofit/>
          </a:bodyPr>
          <a:lstStyle/>
          <a:p>
            <a:r>
              <a:rPr lang="en-US" dirty="0"/>
              <a:t>*</a:t>
            </a:r>
          </a:p>
        </p:txBody>
      </p:sp>
      <p:graphicFrame>
        <p:nvGraphicFramePr>
          <p:cNvPr id="8" name="Table 7">
            <a:extLst>
              <a:ext uri="{FF2B5EF4-FFF2-40B4-BE49-F238E27FC236}">
                <a16:creationId xmlns:a16="http://schemas.microsoft.com/office/drawing/2014/main" id="{B01E707A-F6BF-C140-B685-B6C4CF0725D5}"/>
              </a:ext>
            </a:extLst>
          </p:cNvPr>
          <p:cNvGraphicFramePr>
            <a:graphicFrameLocks noGrp="1"/>
          </p:cNvGraphicFramePr>
          <p:nvPr>
            <p:extLst>
              <p:ext uri="{D42A27DB-BD31-4B8C-83A1-F6EECF244321}">
                <p14:modId xmlns:p14="http://schemas.microsoft.com/office/powerpoint/2010/main" val="1163074748"/>
              </p:ext>
            </p:extLst>
          </p:nvPr>
        </p:nvGraphicFramePr>
        <p:xfrm>
          <a:off x="7010400" y="2209801"/>
          <a:ext cx="1676400" cy="1371600"/>
        </p:xfrm>
        <a:graphic>
          <a:graphicData uri="http://schemas.openxmlformats.org/drawingml/2006/table">
            <a:tbl>
              <a:tblPr firstRow="1" bandRow="1">
                <a:tableStyleId>{93296810-A885-4BE3-A3E7-6D5BEEA58F35}</a:tableStyleId>
              </a:tblPr>
              <a:tblGrid>
                <a:gridCol w="558800">
                  <a:extLst>
                    <a:ext uri="{9D8B030D-6E8A-4147-A177-3AD203B41FA5}">
                      <a16:colId xmlns:a16="http://schemas.microsoft.com/office/drawing/2014/main" val="1040328575"/>
                    </a:ext>
                  </a:extLst>
                </a:gridCol>
                <a:gridCol w="558800">
                  <a:extLst>
                    <a:ext uri="{9D8B030D-6E8A-4147-A177-3AD203B41FA5}">
                      <a16:colId xmlns:a16="http://schemas.microsoft.com/office/drawing/2014/main" val="1025211902"/>
                    </a:ext>
                  </a:extLst>
                </a:gridCol>
                <a:gridCol w="558800">
                  <a:extLst>
                    <a:ext uri="{9D8B030D-6E8A-4147-A177-3AD203B41FA5}">
                      <a16:colId xmlns:a16="http://schemas.microsoft.com/office/drawing/2014/main" val="1679319473"/>
                    </a:ext>
                  </a:extLst>
                </a:gridCol>
              </a:tblGrid>
              <a:tr h="457200">
                <a:tc>
                  <a:txBody>
                    <a:bodyPr/>
                    <a:lstStyle/>
                    <a:p>
                      <a:pPr algn="ctr"/>
                      <a:r>
                        <a:rPr lang="en-US" sz="1600" dirty="0"/>
                        <a:t>163</a:t>
                      </a:r>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568969019"/>
                  </a:ext>
                </a:extLst>
              </a:tr>
              <a:tr h="457200">
                <a:tc>
                  <a:txBody>
                    <a:bodyPr/>
                    <a:lstStyle/>
                    <a:p>
                      <a:pPr algn="ctr"/>
                      <a:endParaRPr lang="en-US" sz="1600" dirty="0"/>
                    </a:p>
                  </a:txBody>
                  <a:tcPr anchor="ctr"/>
                </a:tc>
                <a:tc>
                  <a:txBody>
                    <a:bodyPr/>
                    <a:lstStyle/>
                    <a:p>
                      <a:pPr algn="ctr"/>
                      <a:r>
                        <a:rPr lang="en-US" sz="1600" dirty="0"/>
                        <a:t>50</a:t>
                      </a:r>
                    </a:p>
                  </a:txBody>
                  <a:tcPr anchor="ctr"/>
                </a:tc>
                <a:tc>
                  <a:txBody>
                    <a:bodyPr/>
                    <a:lstStyle/>
                    <a:p>
                      <a:pPr algn="ctr"/>
                      <a:endParaRPr lang="en-US" sz="1600" dirty="0"/>
                    </a:p>
                  </a:txBody>
                  <a:tcPr anchor="ctr"/>
                </a:tc>
                <a:extLst>
                  <a:ext uri="{0D108BD9-81ED-4DB2-BD59-A6C34878D82A}">
                    <a16:rowId xmlns:a16="http://schemas.microsoft.com/office/drawing/2014/main" val="416989263"/>
                  </a:ext>
                </a:extLst>
              </a:tr>
              <a:tr h="457200">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2032834850"/>
                  </a:ext>
                </a:extLst>
              </a:tr>
            </a:tbl>
          </a:graphicData>
        </a:graphic>
      </p:graphicFrame>
      <p:sp>
        <p:nvSpPr>
          <p:cNvPr id="9" name="TextBox 8">
            <a:extLst>
              <a:ext uri="{FF2B5EF4-FFF2-40B4-BE49-F238E27FC236}">
                <a16:creationId xmlns:a16="http://schemas.microsoft.com/office/drawing/2014/main" id="{0417F1C2-4A07-2444-8BEA-4A33E7D49248}"/>
              </a:ext>
            </a:extLst>
          </p:cNvPr>
          <p:cNvSpPr txBox="1"/>
          <p:nvPr/>
        </p:nvSpPr>
        <p:spPr>
          <a:xfrm>
            <a:off x="6324600" y="2754868"/>
            <a:ext cx="319318" cy="369332"/>
          </a:xfrm>
          <a:prstGeom prst="rect">
            <a:avLst/>
          </a:prstGeom>
          <a:noFill/>
        </p:spPr>
        <p:txBody>
          <a:bodyPr wrap="none" rtlCol="0">
            <a:noAutofit/>
          </a:bodyPr>
          <a:lstStyle/>
          <a:p>
            <a:r>
              <a:rPr lang="en-US" dirty="0"/>
              <a:t>=</a:t>
            </a:r>
          </a:p>
        </p:txBody>
      </p:sp>
      <p:cxnSp>
        <p:nvCxnSpPr>
          <p:cNvPr id="10" name="Straight Arrow Connector 9">
            <a:extLst>
              <a:ext uri="{FF2B5EF4-FFF2-40B4-BE49-F238E27FC236}">
                <a16:creationId xmlns:a16="http://schemas.microsoft.com/office/drawing/2014/main" id="{DABE76F3-72DD-7D4F-81EA-567E176D472F}"/>
              </a:ext>
            </a:extLst>
          </p:cNvPr>
          <p:cNvCxnSpPr>
            <a:cxnSpLocks/>
          </p:cNvCxnSpPr>
          <p:nvPr/>
        </p:nvCxnSpPr>
        <p:spPr>
          <a:xfrm flipV="1">
            <a:off x="748539" y="2214604"/>
            <a:ext cx="0" cy="2298693"/>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5A35EE-6B23-294E-ADD3-68A3FB78D215}"/>
              </a:ext>
            </a:extLst>
          </p:cNvPr>
          <p:cNvCxnSpPr>
            <a:cxnSpLocks/>
          </p:cNvCxnSpPr>
          <p:nvPr/>
        </p:nvCxnSpPr>
        <p:spPr>
          <a:xfrm flipV="1">
            <a:off x="1066800" y="2069067"/>
            <a:ext cx="2752174" cy="1"/>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A55B19-C9BC-4E46-8D75-8460F4E9CC50}"/>
              </a:ext>
            </a:extLst>
          </p:cNvPr>
          <p:cNvCxnSpPr>
            <a:cxnSpLocks/>
          </p:cNvCxnSpPr>
          <p:nvPr/>
        </p:nvCxnSpPr>
        <p:spPr>
          <a:xfrm flipV="1">
            <a:off x="5986272" y="2538970"/>
            <a:ext cx="1273091" cy="2398790"/>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23A024-12BD-4649-8F8A-03BF67E200A8}"/>
              </a:ext>
            </a:extLst>
          </p:cNvPr>
          <p:cNvSpPr txBox="1"/>
          <p:nvPr/>
        </p:nvSpPr>
        <p:spPr>
          <a:xfrm>
            <a:off x="4572000" y="6107668"/>
            <a:ext cx="1523999" cy="369332"/>
          </a:xfrm>
          <a:prstGeom prst="rect">
            <a:avLst/>
          </a:prstGeom>
          <a:noFill/>
        </p:spPr>
        <p:txBody>
          <a:bodyPr wrap="square" rtlCol="0">
            <a:noAutofit/>
          </a:bodyPr>
          <a:lstStyle/>
          <a:p>
            <a:pPr algn="ctr"/>
            <a:r>
              <a:rPr lang="en-US" dirty="0"/>
              <a:t>Sum</a:t>
            </a:r>
          </a:p>
        </p:txBody>
      </p:sp>
      <p:graphicFrame>
        <p:nvGraphicFramePr>
          <p:cNvPr id="20" name="Table 19">
            <a:extLst>
              <a:ext uri="{FF2B5EF4-FFF2-40B4-BE49-F238E27FC236}">
                <a16:creationId xmlns:a16="http://schemas.microsoft.com/office/drawing/2014/main" id="{0FB5B642-71EA-3847-AEC3-E811B221D188}"/>
              </a:ext>
            </a:extLst>
          </p:cNvPr>
          <p:cNvGraphicFramePr>
            <a:graphicFrameLocks noGrp="1"/>
          </p:cNvGraphicFramePr>
          <p:nvPr>
            <p:extLst>
              <p:ext uri="{D42A27DB-BD31-4B8C-83A1-F6EECF244321}">
                <p14:modId xmlns:p14="http://schemas.microsoft.com/office/powerpoint/2010/main" val="4010113606"/>
              </p:ext>
            </p:extLst>
          </p:nvPr>
        </p:nvGraphicFramePr>
        <p:xfrm>
          <a:off x="6512759" y="4710668"/>
          <a:ext cx="1574658" cy="1371600"/>
        </p:xfrm>
        <a:graphic>
          <a:graphicData uri="http://schemas.openxmlformats.org/drawingml/2006/table">
            <a:tbl>
              <a:tblPr firstRow="1" bandRow="1">
                <a:tableStyleId>{5C22544A-7EE6-4342-B048-85BDC9FD1C3A}</a:tableStyleId>
              </a:tblPr>
              <a:tblGrid>
                <a:gridCol w="524886">
                  <a:extLst>
                    <a:ext uri="{9D8B030D-6E8A-4147-A177-3AD203B41FA5}">
                      <a16:colId xmlns:a16="http://schemas.microsoft.com/office/drawing/2014/main" val="1040328575"/>
                    </a:ext>
                  </a:extLst>
                </a:gridCol>
                <a:gridCol w="524886">
                  <a:extLst>
                    <a:ext uri="{9D8B030D-6E8A-4147-A177-3AD203B41FA5}">
                      <a16:colId xmlns:a16="http://schemas.microsoft.com/office/drawing/2014/main" val="1025211902"/>
                    </a:ext>
                  </a:extLst>
                </a:gridCol>
                <a:gridCol w="524886">
                  <a:extLst>
                    <a:ext uri="{9D8B030D-6E8A-4147-A177-3AD203B41FA5}">
                      <a16:colId xmlns:a16="http://schemas.microsoft.com/office/drawing/2014/main" val="1679319473"/>
                    </a:ext>
                  </a:extLst>
                </a:gridCol>
              </a:tblGrid>
              <a:tr h="457200">
                <a:tc>
                  <a:txBody>
                    <a:bodyPr/>
                    <a:lstStyle/>
                    <a:p>
                      <a:pPr algn="ctr"/>
                      <a:r>
                        <a:rPr lang="en-US" sz="1600" dirty="0"/>
                        <a:t>1*7</a:t>
                      </a:r>
                    </a:p>
                  </a:txBody>
                  <a:tcPr anchor="ctr"/>
                </a:tc>
                <a:tc>
                  <a:txBody>
                    <a:bodyPr/>
                    <a:lstStyle/>
                    <a:p>
                      <a:pPr algn="ctr"/>
                      <a:r>
                        <a:rPr lang="en-US" sz="1600" dirty="0"/>
                        <a:t>2*8</a:t>
                      </a:r>
                    </a:p>
                  </a:txBody>
                  <a:tcPr anchor="ctr"/>
                </a:tc>
                <a:tc>
                  <a:txBody>
                    <a:bodyPr/>
                    <a:lstStyle/>
                    <a:p>
                      <a:pPr algn="ctr"/>
                      <a:r>
                        <a:rPr lang="en-US" sz="1600" dirty="0"/>
                        <a:t>3*9</a:t>
                      </a:r>
                    </a:p>
                  </a:txBody>
                  <a:tcPr anchor="ctr"/>
                </a:tc>
                <a:extLst>
                  <a:ext uri="{0D108BD9-81ED-4DB2-BD59-A6C34878D82A}">
                    <a16:rowId xmlns:a16="http://schemas.microsoft.com/office/drawing/2014/main" val="2568969019"/>
                  </a:ext>
                </a:extLst>
              </a:tr>
              <a:tr h="457200">
                <a:tc>
                  <a:txBody>
                    <a:bodyPr/>
                    <a:lstStyle/>
                    <a:p>
                      <a:pPr algn="ctr"/>
                      <a:r>
                        <a:rPr lang="en-US" sz="1600" dirty="0"/>
                        <a:t>6*0</a:t>
                      </a:r>
                    </a:p>
                  </a:txBody>
                  <a:tcPr anchor="ctr"/>
                </a:tc>
                <a:tc>
                  <a:txBody>
                    <a:bodyPr/>
                    <a:lstStyle/>
                    <a:p>
                      <a:pPr algn="ctr"/>
                      <a:r>
                        <a:rPr lang="en-US" sz="1600" dirty="0"/>
                        <a:t>7*0</a:t>
                      </a:r>
                    </a:p>
                  </a:txBody>
                  <a:tcPr anchor="ctr"/>
                </a:tc>
                <a:tc>
                  <a:txBody>
                    <a:bodyPr/>
                    <a:lstStyle/>
                    <a:p>
                      <a:pPr algn="ctr"/>
                      <a:r>
                        <a:rPr lang="en-US" sz="1600" dirty="0"/>
                        <a:t>8*0</a:t>
                      </a:r>
                    </a:p>
                  </a:txBody>
                  <a:tcPr anchor="ctr"/>
                </a:tc>
                <a:extLst>
                  <a:ext uri="{0D108BD9-81ED-4DB2-BD59-A6C34878D82A}">
                    <a16:rowId xmlns:a16="http://schemas.microsoft.com/office/drawing/2014/main" val="416989263"/>
                  </a:ext>
                </a:extLst>
              </a:tr>
              <a:tr h="457200">
                <a:tc>
                  <a:txBody>
                    <a:bodyPr/>
                    <a:lstStyle/>
                    <a:p>
                      <a:pPr algn="ctr"/>
                      <a:r>
                        <a:rPr lang="en-US" sz="1600" dirty="0"/>
                        <a:t>0*1</a:t>
                      </a:r>
                    </a:p>
                  </a:txBody>
                  <a:tcPr anchor="ctr"/>
                </a:tc>
                <a:tc>
                  <a:txBody>
                    <a:bodyPr/>
                    <a:lstStyle/>
                    <a:p>
                      <a:pPr algn="ctr"/>
                      <a:r>
                        <a:rPr lang="en-US" sz="1600" dirty="0"/>
                        <a:t>0*1</a:t>
                      </a:r>
                    </a:p>
                  </a:txBody>
                  <a:tcPr anchor="ctr"/>
                </a:tc>
                <a:tc>
                  <a:txBody>
                    <a:bodyPr/>
                    <a:lstStyle/>
                    <a:p>
                      <a:pPr algn="ctr"/>
                      <a:r>
                        <a:rPr lang="en-US" sz="1600" dirty="0"/>
                        <a:t>0*1</a:t>
                      </a:r>
                    </a:p>
                  </a:txBody>
                  <a:tcPr anchor="ctr"/>
                </a:tc>
                <a:extLst>
                  <a:ext uri="{0D108BD9-81ED-4DB2-BD59-A6C34878D82A}">
                    <a16:rowId xmlns:a16="http://schemas.microsoft.com/office/drawing/2014/main" val="2032834850"/>
                  </a:ext>
                </a:extLst>
              </a:tr>
            </a:tbl>
          </a:graphicData>
        </a:graphic>
      </p:graphicFrame>
      <p:sp>
        <p:nvSpPr>
          <p:cNvPr id="21" name="TextBox 20">
            <a:extLst>
              <a:ext uri="{FF2B5EF4-FFF2-40B4-BE49-F238E27FC236}">
                <a16:creationId xmlns:a16="http://schemas.microsoft.com/office/drawing/2014/main" id="{75BE3BEB-BCD8-9343-9AA9-3660555AC0CF}"/>
              </a:ext>
            </a:extLst>
          </p:cNvPr>
          <p:cNvSpPr txBox="1"/>
          <p:nvPr/>
        </p:nvSpPr>
        <p:spPr>
          <a:xfrm>
            <a:off x="6512759" y="6082268"/>
            <a:ext cx="1574658" cy="369332"/>
          </a:xfrm>
          <a:prstGeom prst="rect">
            <a:avLst/>
          </a:prstGeom>
          <a:noFill/>
        </p:spPr>
        <p:txBody>
          <a:bodyPr wrap="square" rtlCol="0">
            <a:noAutofit/>
          </a:bodyPr>
          <a:lstStyle/>
          <a:p>
            <a:pPr algn="ctr"/>
            <a:r>
              <a:rPr lang="en-US" dirty="0"/>
              <a:t>Sum</a:t>
            </a:r>
          </a:p>
        </p:txBody>
      </p:sp>
      <p:cxnSp>
        <p:nvCxnSpPr>
          <p:cNvPr id="22" name="Straight Arrow Connector 21">
            <a:extLst>
              <a:ext uri="{FF2B5EF4-FFF2-40B4-BE49-F238E27FC236}">
                <a16:creationId xmlns:a16="http://schemas.microsoft.com/office/drawing/2014/main" id="{DA63E7FA-E223-D740-9FAB-6C93CDB70D19}"/>
              </a:ext>
            </a:extLst>
          </p:cNvPr>
          <p:cNvCxnSpPr>
            <a:cxnSpLocks/>
          </p:cNvCxnSpPr>
          <p:nvPr/>
        </p:nvCxnSpPr>
        <p:spPr>
          <a:xfrm flipV="1">
            <a:off x="7193197" y="2980287"/>
            <a:ext cx="519923" cy="1740932"/>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209251F-DC2A-BD44-94FD-2B33975F8F71}"/>
              </a:ext>
            </a:extLst>
          </p:cNvPr>
          <p:cNvSpPr txBox="1"/>
          <p:nvPr/>
        </p:nvSpPr>
        <p:spPr>
          <a:xfrm>
            <a:off x="1219200" y="1678224"/>
            <a:ext cx="2135521" cy="307777"/>
          </a:xfrm>
          <a:prstGeom prst="rect">
            <a:avLst/>
          </a:prstGeom>
          <a:noFill/>
        </p:spPr>
        <p:txBody>
          <a:bodyPr wrap="none" rtlCol="0">
            <a:noAutofit/>
          </a:bodyPr>
          <a:lstStyle/>
          <a:p>
            <a:r>
              <a:rPr lang="en-US" sz="1400" dirty="0">
                <a:solidFill>
                  <a:schemeClr val="bg1">
                    <a:lumMod val="50000"/>
                  </a:schemeClr>
                </a:solidFill>
              </a:rPr>
              <a:t>Three possible filter positions</a:t>
            </a:r>
          </a:p>
        </p:txBody>
      </p:sp>
      <p:sp>
        <p:nvSpPr>
          <p:cNvPr id="28" name="TextBox 27">
            <a:extLst>
              <a:ext uri="{FF2B5EF4-FFF2-40B4-BE49-F238E27FC236}">
                <a16:creationId xmlns:a16="http://schemas.microsoft.com/office/drawing/2014/main" id="{7935E71D-4125-2E49-BA1A-A720356C184E}"/>
              </a:ext>
            </a:extLst>
          </p:cNvPr>
          <p:cNvSpPr txBox="1"/>
          <p:nvPr/>
        </p:nvSpPr>
        <p:spPr>
          <a:xfrm rot="16200000">
            <a:off x="-513834" y="3426551"/>
            <a:ext cx="2135521" cy="307777"/>
          </a:xfrm>
          <a:prstGeom prst="rect">
            <a:avLst/>
          </a:prstGeom>
          <a:noFill/>
        </p:spPr>
        <p:txBody>
          <a:bodyPr wrap="none" rtlCol="0">
            <a:noAutofit/>
          </a:bodyPr>
          <a:lstStyle/>
          <a:p>
            <a:r>
              <a:rPr lang="en-US" sz="1400" dirty="0">
                <a:solidFill>
                  <a:schemeClr val="bg1">
                    <a:lumMod val="50000"/>
                  </a:schemeClr>
                </a:solidFill>
              </a:rPr>
              <a:t>Three possible filter positions</a:t>
            </a:r>
          </a:p>
        </p:txBody>
      </p:sp>
      <p:sp>
        <p:nvSpPr>
          <p:cNvPr id="29" name="TextBox 28">
            <a:extLst>
              <a:ext uri="{FF2B5EF4-FFF2-40B4-BE49-F238E27FC236}">
                <a16:creationId xmlns:a16="http://schemas.microsoft.com/office/drawing/2014/main" id="{8103132E-AE89-A649-B819-25A5BC41C955}"/>
              </a:ext>
            </a:extLst>
          </p:cNvPr>
          <p:cNvSpPr txBox="1"/>
          <p:nvPr/>
        </p:nvSpPr>
        <p:spPr>
          <a:xfrm>
            <a:off x="986113" y="4583668"/>
            <a:ext cx="2895599" cy="369332"/>
          </a:xfrm>
          <a:prstGeom prst="rect">
            <a:avLst/>
          </a:prstGeom>
          <a:noFill/>
        </p:spPr>
        <p:txBody>
          <a:bodyPr wrap="square" rtlCol="0">
            <a:noAutofit/>
          </a:bodyPr>
          <a:lstStyle/>
          <a:p>
            <a:pPr algn="ctr"/>
            <a:r>
              <a:rPr lang="en-US" dirty="0"/>
              <a:t>Input</a:t>
            </a:r>
          </a:p>
        </p:txBody>
      </p:sp>
      <p:sp>
        <p:nvSpPr>
          <p:cNvPr id="30" name="TextBox 29">
            <a:extLst>
              <a:ext uri="{FF2B5EF4-FFF2-40B4-BE49-F238E27FC236}">
                <a16:creationId xmlns:a16="http://schemas.microsoft.com/office/drawing/2014/main" id="{693F8BCF-AECB-754A-A4B5-68246B3F1BEE}"/>
              </a:ext>
            </a:extLst>
          </p:cNvPr>
          <p:cNvSpPr txBox="1"/>
          <p:nvPr/>
        </p:nvSpPr>
        <p:spPr>
          <a:xfrm>
            <a:off x="4572000" y="3581400"/>
            <a:ext cx="1523999" cy="369332"/>
          </a:xfrm>
          <a:prstGeom prst="rect">
            <a:avLst/>
          </a:prstGeom>
          <a:noFill/>
        </p:spPr>
        <p:txBody>
          <a:bodyPr wrap="square" rtlCol="0">
            <a:noAutofit/>
          </a:bodyPr>
          <a:lstStyle/>
          <a:p>
            <a:pPr algn="ctr"/>
            <a:r>
              <a:rPr lang="en-US" dirty="0"/>
              <a:t>Filter</a:t>
            </a:r>
          </a:p>
        </p:txBody>
      </p:sp>
      <p:sp>
        <p:nvSpPr>
          <p:cNvPr id="31" name="TextBox 30">
            <a:extLst>
              <a:ext uri="{FF2B5EF4-FFF2-40B4-BE49-F238E27FC236}">
                <a16:creationId xmlns:a16="http://schemas.microsoft.com/office/drawing/2014/main" id="{D23D6CD6-1BA3-064B-BEEC-62B35E9A562F}"/>
              </a:ext>
            </a:extLst>
          </p:cNvPr>
          <p:cNvSpPr txBox="1"/>
          <p:nvPr/>
        </p:nvSpPr>
        <p:spPr>
          <a:xfrm>
            <a:off x="7010401" y="3593068"/>
            <a:ext cx="1657362" cy="369332"/>
          </a:xfrm>
          <a:prstGeom prst="rect">
            <a:avLst/>
          </a:prstGeom>
          <a:noFill/>
        </p:spPr>
        <p:txBody>
          <a:bodyPr wrap="square" rtlCol="0">
            <a:noAutofit/>
          </a:bodyPr>
          <a:lstStyle/>
          <a:p>
            <a:pPr algn="ctr"/>
            <a:r>
              <a:rPr lang="en-US" dirty="0"/>
              <a:t>Output</a:t>
            </a:r>
          </a:p>
        </p:txBody>
      </p:sp>
      <p:graphicFrame>
        <p:nvGraphicFramePr>
          <p:cNvPr id="7" name="Table 6">
            <a:extLst>
              <a:ext uri="{FF2B5EF4-FFF2-40B4-BE49-F238E27FC236}">
                <a16:creationId xmlns:a16="http://schemas.microsoft.com/office/drawing/2014/main" id="{2D91612D-E777-9240-98CA-F37514E3C841}"/>
              </a:ext>
            </a:extLst>
          </p:cNvPr>
          <p:cNvGraphicFramePr>
            <a:graphicFrameLocks noGrp="1"/>
          </p:cNvGraphicFramePr>
          <p:nvPr>
            <p:extLst>
              <p:ext uri="{D42A27DB-BD31-4B8C-83A1-F6EECF244321}">
                <p14:modId xmlns:p14="http://schemas.microsoft.com/office/powerpoint/2010/main" val="1598927072"/>
              </p:ext>
            </p:extLst>
          </p:nvPr>
        </p:nvGraphicFramePr>
        <p:xfrm>
          <a:off x="4521341" y="4760436"/>
          <a:ext cx="1574658" cy="1371600"/>
        </p:xfrm>
        <a:graphic>
          <a:graphicData uri="http://schemas.openxmlformats.org/drawingml/2006/table">
            <a:tbl>
              <a:tblPr firstRow="1" bandRow="1">
                <a:tableStyleId>{5C22544A-7EE6-4342-B048-85BDC9FD1C3A}</a:tableStyleId>
              </a:tblPr>
              <a:tblGrid>
                <a:gridCol w="524886">
                  <a:extLst>
                    <a:ext uri="{9D8B030D-6E8A-4147-A177-3AD203B41FA5}">
                      <a16:colId xmlns:a16="http://schemas.microsoft.com/office/drawing/2014/main" val="1040328575"/>
                    </a:ext>
                  </a:extLst>
                </a:gridCol>
                <a:gridCol w="524886">
                  <a:extLst>
                    <a:ext uri="{9D8B030D-6E8A-4147-A177-3AD203B41FA5}">
                      <a16:colId xmlns:a16="http://schemas.microsoft.com/office/drawing/2014/main" val="1025211902"/>
                    </a:ext>
                  </a:extLst>
                </a:gridCol>
                <a:gridCol w="524886">
                  <a:extLst>
                    <a:ext uri="{9D8B030D-6E8A-4147-A177-3AD203B41FA5}">
                      <a16:colId xmlns:a16="http://schemas.microsoft.com/office/drawing/2014/main" val="1679319473"/>
                    </a:ext>
                  </a:extLst>
                </a:gridCol>
              </a:tblGrid>
              <a:tr h="457200">
                <a:tc>
                  <a:txBody>
                    <a:bodyPr/>
                    <a:lstStyle/>
                    <a:p>
                      <a:pPr algn="ctr"/>
                      <a:r>
                        <a:rPr lang="en-US" sz="1600" dirty="0"/>
                        <a:t>1*1</a:t>
                      </a:r>
                    </a:p>
                  </a:txBody>
                  <a:tcPr anchor="ctr"/>
                </a:tc>
                <a:tc>
                  <a:txBody>
                    <a:bodyPr/>
                    <a:lstStyle/>
                    <a:p>
                      <a:pPr algn="ctr"/>
                      <a:r>
                        <a:rPr lang="en-US" sz="1600" dirty="0"/>
                        <a:t>2*2</a:t>
                      </a:r>
                    </a:p>
                  </a:txBody>
                  <a:tcPr anchor="ctr"/>
                </a:tc>
                <a:tc>
                  <a:txBody>
                    <a:bodyPr/>
                    <a:lstStyle/>
                    <a:p>
                      <a:pPr algn="ctr"/>
                      <a:r>
                        <a:rPr lang="en-US" sz="1600" dirty="0"/>
                        <a:t>3*3</a:t>
                      </a:r>
                    </a:p>
                  </a:txBody>
                  <a:tcPr anchor="ctr"/>
                </a:tc>
                <a:extLst>
                  <a:ext uri="{0D108BD9-81ED-4DB2-BD59-A6C34878D82A}">
                    <a16:rowId xmlns:a16="http://schemas.microsoft.com/office/drawing/2014/main" val="2568969019"/>
                  </a:ext>
                </a:extLst>
              </a:tr>
              <a:tr h="457200">
                <a:tc>
                  <a:txBody>
                    <a:bodyPr/>
                    <a:lstStyle/>
                    <a:p>
                      <a:pPr algn="ctr"/>
                      <a:r>
                        <a:rPr lang="en-US" sz="1600" dirty="0"/>
                        <a:t>6*6</a:t>
                      </a:r>
                    </a:p>
                  </a:txBody>
                  <a:tcPr anchor="ctr"/>
                </a:tc>
                <a:tc>
                  <a:txBody>
                    <a:bodyPr/>
                    <a:lstStyle/>
                    <a:p>
                      <a:pPr algn="ctr"/>
                      <a:r>
                        <a:rPr lang="en-US" sz="1600" dirty="0"/>
                        <a:t>7*7</a:t>
                      </a:r>
                    </a:p>
                  </a:txBody>
                  <a:tcPr anchor="ctr"/>
                </a:tc>
                <a:tc>
                  <a:txBody>
                    <a:bodyPr/>
                    <a:lstStyle/>
                    <a:p>
                      <a:pPr algn="ctr"/>
                      <a:r>
                        <a:rPr lang="en-US" sz="1600" dirty="0"/>
                        <a:t>8*8</a:t>
                      </a:r>
                    </a:p>
                  </a:txBody>
                  <a:tcPr anchor="ctr"/>
                </a:tc>
                <a:extLst>
                  <a:ext uri="{0D108BD9-81ED-4DB2-BD59-A6C34878D82A}">
                    <a16:rowId xmlns:a16="http://schemas.microsoft.com/office/drawing/2014/main" val="416989263"/>
                  </a:ext>
                </a:extLst>
              </a:tr>
              <a:tr h="457200">
                <a:tc>
                  <a:txBody>
                    <a:bodyPr/>
                    <a:lstStyle/>
                    <a:p>
                      <a:pPr algn="ctr"/>
                      <a:r>
                        <a:rPr lang="en-US" sz="1600" dirty="0"/>
                        <a:t>0*0</a:t>
                      </a:r>
                    </a:p>
                  </a:txBody>
                  <a:tcPr anchor="ctr"/>
                </a:tc>
                <a:tc>
                  <a:txBody>
                    <a:bodyPr/>
                    <a:lstStyle/>
                    <a:p>
                      <a:pPr algn="ctr"/>
                      <a:r>
                        <a:rPr lang="en-US" sz="1600" dirty="0"/>
                        <a:t>0*0</a:t>
                      </a:r>
                    </a:p>
                  </a:txBody>
                  <a:tcPr anchor="ctr"/>
                </a:tc>
                <a:tc>
                  <a:txBody>
                    <a:bodyPr/>
                    <a:lstStyle/>
                    <a:p>
                      <a:pPr algn="ctr"/>
                      <a:r>
                        <a:rPr lang="en-US" sz="1600" dirty="0"/>
                        <a:t>0*0</a:t>
                      </a:r>
                    </a:p>
                  </a:txBody>
                  <a:tcPr anchor="ctr"/>
                </a:tc>
                <a:extLst>
                  <a:ext uri="{0D108BD9-81ED-4DB2-BD59-A6C34878D82A}">
                    <a16:rowId xmlns:a16="http://schemas.microsoft.com/office/drawing/2014/main" val="2032834850"/>
                  </a:ext>
                </a:extLst>
              </a:tr>
            </a:tbl>
          </a:graphicData>
        </a:graphic>
      </p:graphicFrame>
    </p:spTree>
    <p:extLst>
      <p:ext uri="{BB962C8B-B14F-4D97-AF65-F5344CB8AC3E}">
        <p14:creationId xmlns:p14="http://schemas.microsoft.com/office/powerpoint/2010/main" val="466872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D95F-9C47-E34F-A55D-349820D113DC}"/>
              </a:ext>
            </a:extLst>
          </p:cNvPr>
          <p:cNvSpPr>
            <a:spLocks noGrp="1"/>
          </p:cNvSpPr>
          <p:nvPr>
            <p:ph type="title"/>
          </p:nvPr>
        </p:nvSpPr>
        <p:spPr/>
        <p:txBody>
          <a:bodyPr>
            <a:noAutofit/>
          </a:bodyPr>
          <a:lstStyle/>
          <a:p>
            <a:r>
              <a:rPr lang="en-US" dirty="0"/>
              <a:t>Padding</a:t>
            </a:r>
          </a:p>
        </p:txBody>
      </p:sp>
      <p:sp>
        <p:nvSpPr>
          <p:cNvPr id="5" name="Content Placeholder 4">
            <a:extLst>
              <a:ext uri="{FF2B5EF4-FFF2-40B4-BE49-F238E27FC236}">
                <a16:creationId xmlns:a16="http://schemas.microsoft.com/office/drawing/2014/main" id="{2B1ED8EB-9352-497D-B9C9-F3D918F44239}"/>
              </a:ext>
            </a:extLst>
          </p:cNvPr>
          <p:cNvSpPr>
            <a:spLocks noGrp="1"/>
          </p:cNvSpPr>
          <p:nvPr>
            <p:ph idx="1"/>
          </p:nvPr>
        </p:nvSpPr>
        <p:spPr>
          <a:xfrm>
            <a:off x="457200" y="1600201"/>
            <a:ext cx="8229600" cy="427392"/>
          </a:xfrm>
        </p:spPr>
        <p:txBody>
          <a:bodyPr>
            <a:noAutofit/>
          </a:bodyPr>
          <a:lstStyle/>
          <a:p>
            <a:pPr marL="0" indent="0">
              <a:lnSpc>
                <a:spcPct val="105000"/>
              </a:lnSpc>
              <a:buNone/>
            </a:pPr>
            <a:r>
              <a:rPr lang="en-US" altLang="en-US" sz="2000" i="1" dirty="0">
                <a:cs typeface="Arial" panose="020B0604020202020204" pitchFamily="34" charset="0"/>
              </a:rPr>
              <a:t>Avoid information loss at the edges.</a:t>
            </a:r>
          </a:p>
        </p:txBody>
      </p:sp>
      <p:graphicFrame>
        <p:nvGraphicFramePr>
          <p:cNvPr id="4" name="Table 3">
            <a:extLst>
              <a:ext uri="{FF2B5EF4-FFF2-40B4-BE49-F238E27FC236}">
                <a16:creationId xmlns:a16="http://schemas.microsoft.com/office/drawing/2014/main" id="{CEBF5805-2A75-2A43-8DC5-490BB761415C}"/>
              </a:ext>
            </a:extLst>
          </p:cNvPr>
          <p:cNvGraphicFramePr>
            <a:graphicFrameLocks noGrp="1"/>
          </p:cNvGraphicFramePr>
          <p:nvPr>
            <p:extLst>
              <p:ext uri="{D42A27DB-BD31-4B8C-83A1-F6EECF244321}">
                <p14:modId xmlns:p14="http://schemas.microsoft.com/office/powerpoint/2010/main" val="1545821863"/>
              </p:ext>
            </p:extLst>
          </p:nvPr>
        </p:nvGraphicFramePr>
        <p:xfrm>
          <a:off x="1411139" y="2618670"/>
          <a:ext cx="3732841" cy="3591560"/>
        </p:xfrm>
        <a:graphic>
          <a:graphicData uri="http://schemas.openxmlformats.org/drawingml/2006/table">
            <a:tbl>
              <a:tblPr firstRow="1" bandRow="1">
                <a:tableStyleId>{F5AB1C69-6EDB-4FF4-983F-18BD219EF322}</a:tableStyleId>
              </a:tblPr>
              <a:tblGrid>
                <a:gridCol w="533263">
                  <a:extLst>
                    <a:ext uri="{9D8B030D-6E8A-4147-A177-3AD203B41FA5}">
                      <a16:colId xmlns:a16="http://schemas.microsoft.com/office/drawing/2014/main" val="608270207"/>
                    </a:ext>
                  </a:extLst>
                </a:gridCol>
                <a:gridCol w="533263">
                  <a:extLst>
                    <a:ext uri="{9D8B030D-6E8A-4147-A177-3AD203B41FA5}">
                      <a16:colId xmlns:a16="http://schemas.microsoft.com/office/drawing/2014/main" val="3175108020"/>
                    </a:ext>
                  </a:extLst>
                </a:gridCol>
                <a:gridCol w="533263">
                  <a:extLst>
                    <a:ext uri="{9D8B030D-6E8A-4147-A177-3AD203B41FA5}">
                      <a16:colId xmlns:a16="http://schemas.microsoft.com/office/drawing/2014/main" val="1575549173"/>
                    </a:ext>
                  </a:extLst>
                </a:gridCol>
                <a:gridCol w="533263">
                  <a:extLst>
                    <a:ext uri="{9D8B030D-6E8A-4147-A177-3AD203B41FA5}">
                      <a16:colId xmlns:a16="http://schemas.microsoft.com/office/drawing/2014/main" val="3362080858"/>
                    </a:ext>
                  </a:extLst>
                </a:gridCol>
                <a:gridCol w="533263">
                  <a:extLst>
                    <a:ext uri="{9D8B030D-6E8A-4147-A177-3AD203B41FA5}">
                      <a16:colId xmlns:a16="http://schemas.microsoft.com/office/drawing/2014/main" val="897712885"/>
                    </a:ext>
                  </a:extLst>
                </a:gridCol>
                <a:gridCol w="533263">
                  <a:extLst>
                    <a:ext uri="{9D8B030D-6E8A-4147-A177-3AD203B41FA5}">
                      <a16:colId xmlns:a16="http://schemas.microsoft.com/office/drawing/2014/main" val="3572166211"/>
                    </a:ext>
                  </a:extLst>
                </a:gridCol>
                <a:gridCol w="533263">
                  <a:extLst>
                    <a:ext uri="{9D8B030D-6E8A-4147-A177-3AD203B41FA5}">
                      <a16:colId xmlns:a16="http://schemas.microsoft.com/office/drawing/2014/main" val="2105773035"/>
                    </a:ext>
                  </a:extLst>
                </a:gridCol>
              </a:tblGrid>
              <a:tr h="513080">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429562425"/>
                  </a:ext>
                </a:extLst>
              </a:tr>
              <a:tr h="513080">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4</a:t>
                      </a:r>
                    </a:p>
                  </a:txBody>
                  <a:tcPr anchor="ctr"/>
                </a:tc>
                <a:tc>
                  <a:txBody>
                    <a:bodyPr/>
                    <a:lstStyle/>
                    <a:p>
                      <a:pPr algn="ctr"/>
                      <a:r>
                        <a:rPr lang="en-US" dirty="0"/>
                        <a:t>5</a:t>
                      </a:r>
                    </a:p>
                  </a:txBody>
                  <a:tcPr anchor="ctr"/>
                </a:tc>
                <a:tc>
                  <a:txBody>
                    <a:bodyPr/>
                    <a:lstStyle/>
                    <a:p>
                      <a:pPr algn="ctr"/>
                      <a:r>
                        <a:rPr lang="en-US" dirty="0"/>
                        <a:t>0</a:t>
                      </a:r>
                    </a:p>
                  </a:txBody>
                  <a:tcPr anchor="ctr"/>
                </a:tc>
                <a:extLst>
                  <a:ext uri="{0D108BD9-81ED-4DB2-BD59-A6C34878D82A}">
                    <a16:rowId xmlns:a16="http://schemas.microsoft.com/office/drawing/2014/main" val="441470962"/>
                  </a:ext>
                </a:extLst>
              </a:tr>
              <a:tr h="513080">
                <a:tc>
                  <a:txBody>
                    <a:bodyPr/>
                    <a:lstStyle/>
                    <a:p>
                      <a:pPr algn="ctr"/>
                      <a:r>
                        <a:rPr lang="en-US" dirty="0"/>
                        <a:t>0</a:t>
                      </a:r>
                    </a:p>
                  </a:txBody>
                  <a:tcPr anchor="ctr"/>
                </a:tc>
                <a:tc>
                  <a:txBody>
                    <a:bodyPr/>
                    <a:lstStyle/>
                    <a:p>
                      <a:pPr algn="ctr"/>
                      <a:r>
                        <a:rPr lang="en-US" dirty="0"/>
                        <a:t>6</a:t>
                      </a:r>
                    </a:p>
                  </a:txBody>
                  <a:tcPr anchor="ctr"/>
                </a:tc>
                <a:tc>
                  <a:txBody>
                    <a:bodyPr/>
                    <a:lstStyle/>
                    <a:p>
                      <a:pPr algn="ctr"/>
                      <a:r>
                        <a:rPr lang="en-US" dirty="0"/>
                        <a:t>7</a:t>
                      </a:r>
                    </a:p>
                  </a:txBody>
                  <a:tcPr anchor="ctr"/>
                </a:tc>
                <a:tc>
                  <a:txBody>
                    <a:bodyPr/>
                    <a:lstStyle/>
                    <a:p>
                      <a:pPr algn="ctr"/>
                      <a:r>
                        <a:rPr lang="en-US" dirty="0"/>
                        <a:t>8</a:t>
                      </a:r>
                    </a:p>
                  </a:txBody>
                  <a:tcPr anchor="ctr"/>
                </a:tc>
                <a:tc>
                  <a:txBody>
                    <a:bodyPr/>
                    <a:lstStyle/>
                    <a:p>
                      <a:pPr algn="ctr"/>
                      <a:r>
                        <a:rPr lang="en-US" dirty="0"/>
                        <a:t>9</a:t>
                      </a:r>
                    </a:p>
                  </a:txBody>
                  <a:tcPr anchor="ctr"/>
                </a:tc>
                <a:tc>
                  <a:txBody>
                    <a:bodyPr/>
                    <a:lstStyle/>
                    <a:p>
                      <a:pPr algn="ctr"/>
                      <a:r>
                        <a:rPr lang="en-US" dirty="0"/>
                        <a:t>10</a:t>
                      </a:r>
                    </a:p>
                  </a:txBody>
                  <a:tcPr anchor="ctr"/>
                </a:tc>
                <a:tc>
                  <a:txBody>
                    <a:bodyPr/>
                    <a:lstStyle/>
                    <a:p>
                      <a:pPr algn="ctr"/>
                      <a:r>
                        <a:rPr lang="en-US" dirty="0"/>
                        <a:t>0</a:t>
                      </a:r>
                    </a:p>
                  </a:txBody>
                  <a:tcPr anchor="ctr"/>
                </a:tc>
                <a:extLst>
                  <a:ext uri="{0D108BD9-81ED-4DB2-BD59-A6C34878D82A}">
                    <a16:rowId xmlns:a16="http://schemas.microsoft.com/office/drawing/2014/main" val="2085745707"/>
                  </a:ext>
                </a:extLst>
              </a:tr>
              <a:tr h="513080">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004106449"/>
                  </a:ext>
                </a:extLst>
              </a:tr>
              <a:tr h="513080">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0</a:t>
                      </a:r>
                    </a:p>
                  </a:txBody>
                  <a:tcPr anchor="ctr"/>
                </a:tc>
                <a:extLst>
                  <a:ext uri="{0D108BD9-81ED-4DB2-BD59-A6C34878D82A}">
                    <a16:rowId xmlns:a16="http://schemas.microsoft.com/office/drawing/2014/main" val="4033241981"/>
                  </a:ext>
                </a:extLst>
              </a:tr>
              <a:tr h="513080">
                <a:tc>
                  <a:txBody>
                    <a:bodyPr/>
                    <a:lstStyle/>
                    <a:p>
                      <a:pPr algn="ctr"/>
                      <a:r>
                        <a:rPr lang="en-US" dirty="0"/>
                        <a:t>0</a:t>
                      </a:r>
                    </a:p>
                  </a:txBody>
                  <a:tcPr anchor="ctr"/>
                </a:tc>
                <a:tc>
                  <a:txBody>
                    <a:bodyPr/>
                    <a:lstStyle/>
                    <a:p>
                      <a:pPr algn="ctr"/>
                      <a:r>
                        <a:rPr lang="en-US" dirty="0"/>
                        <a:t>2</a:t>
                      </a:r>
                    </a:p>
                  </a:txBody>
                  <a:tcPr anchor="ctr"/>
                </a:tc>
                <a:tc>
                  <a:txBody>
                    <a:bodyPr/>
                    <a:lstStyle/>
                    <a:p>
                      <a:pPr algn="ctr"/>
                      <a:r>
                        <a:rPr lang="en-US" dirty="0"/>
                        <a:t>3</a:t>
                      </a:r>
                    </a:p>
                  </a:txBody>
                  <a:tcPr anchor="ctr"/>
                </a:tc>
                <a:tc>
                  <a:txBody>
                    <a:bodyPr/>
                    <a:lstStyle/>
                    <a:p>
                      <a:pPr algn="ctr"/>
                      <a:r>
                        <a:rPr lang="en-US" dirty="0"/>
                        <a:t>3</a:t>
                      </a:r>
                    </a:p>
                  </a:txBody>
                  <a:tcPr anchor="ctr"/>
                </a:tc>
                <a:tc>
                  <a:txBody>
                    <a:bodyPr/>
                    <a:lstStyle/>
                    <a:p>
                      <a:pPr algn="ctr"/>
                      <a:r>
                        <a:rPr lang="en-US" dirty="0"/>
                        <a:t>3</a:t>
                      </a:r>
                    </a:p>
                  </a:txBody>
                  <a:tcPr anchor="ctr"/>
                </a:tc>
                <a:tc>
                  <a:txBody>
                    <a:bodyPr/>
                    <a:lstStyle/>
                    <a:p>
                      <a:pPr algn="ctr"/>
                      <a:r>
                        <a:rPr lang="en-US" dirty="0"/>
                        <a:t>5</a:t>
                      </a:r>
                    </a:p>
                  </a:txBody>
                  <a:tcPr anchor="ctr"/>
                </a:tc>
                <a:tc>
                  <a:txBody>
                    <a:bodyPr/>
                    <a:lstStyle/>
                    <a:p>
                      <a:pPr algn="ctr"/>
                      <a:r>
                        <a:rPr lang="en-US" dirty="0"/>
                        <a:t>0</a:t>
                      </a:r>
                    </a:p>
                  </a:txBody>
                  <a:tcPr anchor="ctr"/>
                </a:tc>
                <a:extLst>
                  <a:ext uri="{0D108BD9-81ED-4DB2-BD59-A6C34878D82A}">
                    <a16:rowId xmlns:a16="http://schemas.microsoft.com/office/drawing/2014/main" val="2502982528"/>
                  </a:ext>
                </a:extLst>
              </a:tr>
              <a:tr h="513080">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1020611870"/>
                  </a:ext>
                </a:extLst>
              </a:tr>
            </a:tbl>
          </a:graphicData>
        </a:graphic>
      </p:graphicFrame>
      <p:cxnSp>
        <p:nvCxnSpPr>
          <p:cNvPr id="10" name="Straight Arrow Connector 9">
            <a:extLst>
              <a:ext uri="{FF2B5EF4-FFF2-40B4-BE49-F238E27FC236}">
                <a16:creationId xmlns:a16="http://schemas.microsoft.com/office/drawing/2014/main" id="{DABE76F3-72DD-7D4F-81EA-567E176D472F}"/>
              </a:ext>
            </a:extLst>
          </p:cNvPr>
          <p:cNvCxnSpPr>
            <a:cxnSpLocks/>
          </p:cNvCxnSpPr>
          <p:nvPr/>
        </p:nvCxnSpPr>
        <p:spPr>
          <a:xfrm flipV="1">
            <a:off x="1143000" y="3230193"/>
            <a:ext cx="0" cy="2565399"/>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5A35EE-6B23-294E-ADD3-68A3FB78D215}"/>
              </a:ext>
            </a:extLst>
          </p:cNvPr>
          <p:cNvCxnSpPr>
            <a:cxnSpLocks/>
          </p:cNvCxnSpPr>
          <p:nvPr/>
        </p:nvCxnSpPr>
        <p:spPr>
          <a:xfrm flipV="1">
            <a:off x="1749073" y="2416431"/>
            <a:ext cx="2752174" cy="1"/>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209251F-DC2A-BD44-94FD-2B33975F8F71}"/>
              </a:ext>
            </a:extLst>
          </p:cNvPr>
          <p:cNvSpPr txBox="1"/>
          <p:nvPr/>
        </p:nvSpPr>
        <p:spPr>
          <a:xfrm>
            <a:off x="1981200" y="2027593"/>
            <a:ext cx="2135521" cy="307777"/>
          </a:xfrm>
          <a:prstGeom prst="rect">
            <a:avLst/>
          </a:prstGeom>
          <a:noFill/>
        </p:spPr>
        <p:txBody>
          <a:bodyPr wrap="none" rtlCol="0">
            <a:noAutofit/>
          </a:bodyPr>
          <a:lstStyle/>
          <a:p>
            <a:r>
              <a:rPr lang="en-US" sz="1400" dirty="0">
                <a:solidFill>
                  <a:schemeClr val="bg1">
                    <a:lumMod val="50000"/>
                  </a:schemeClr>
                </a:solidFill>
              </a:rPr>
              <a:t>Five possible filter positions</a:t>
            </a:r>
          </a:p>
        </p:txBody>
      </p:sp>
      <p:sp>
        <p:nvSpPr>
          <p:cNvPr id="28" name="TextBox 27">
            <a:extLst>
              <a:ext uri="{FF2B5EF4-FFF2-40B4-BE49-F238E27FC236}">
                <a16:creationId xmlns:a16="http://schemas.microsoft.com/office/drawing/2014/main" id="{7935E71D-4125-2E49-BA1A-A720356C184E}"/>
              </a:ext>
            </a:extLst>
          </p:cNvPr>
          <p:cNvSpPr txBox="1"/>
          <p:nvPr/>
        </p:nvSpPr>
        <p:spPr>
          <a:xfrm rot="16200000">
            <a:off x="-291967" y="4493351"/>
            <a:ext cx="2135521" cy="307777"/>
          </a:xfrm>
          <a:prstGeom prst="rect">
            <a:avLst/>
          </a:prstGeom>
          <a:noFill/>
        </p:spPr>
        <p:txBody>
          <a:bodyPr wrap="none" rtlCol="0">
            <a:noAutofit/>
          </a:bodyPr>
          <a:lstStyle/>
          <a:p>
            <a:r>
              <a:rPr lang="en-US" sz="1400" dirty="0">
                <a:solidFill>
                  <a:schemeClr val="bg1">
                    <a:lumMod val="50000"/>
                  </a:schemeClr>
                </a:solidFill>
              </a:rPr>
              <a:t>Five possible filter positions</a:t>
            </a:r>
          </a:p>
        </p:txBody>
      </p:sp>
      <p:sp>
        <p:nvSpPr>
          <p:cNvPr id="29" name="TextBox 28">
            <a:extLst>
              <a:ext uri="{FF2B5EF4-FFF2-40B4-BE49-F238E27FC236}">
                <a16:creationId xmlns:a16="http://schemas.microsoft.com/office/drawing/2014/main" id="{8103132E-AE89-A649-B819-25A5BC41C955}"/>
              </a:ext>
            </a:extLst>
          </p:cNvPr>
          <p:cNvSpPr txBox="1"/>
          <p:nvPr/>
        </p:nvSpPr>
        <p:spPr>
          <a:xfrm>
            <a:off x="1411139" y="6210230"/>
            <a:ext cx="3732841" cy="419170"/>
          </a:xfrm>
          <a:prstGeom prst="rect">
            <a:avLst/>
          </a:prstGeom>
          <a:noFill/>
        </p:spPr>
        <p:txBody>
          <a:bodyPr wrap="none" rtlCol="0">
            <a:noAutofit/>
          </a:bodyPr>
          <a:lstStyle/>
          <a:p>
            <a:pPr algn="ctr"/>
            <a:r>
              <a:rPr lang="en-US" dirty="0"/>
              <a:t>Input with padding = 1</a:t>
            </a:r>
          </a:p>
        </p:txBody>
      </p:sp>
      <p:graphicFrame>
        <p:nvGraphicFramePr>
          <p:cNvPr id="23" name="Table 22">
            <a:extLst>
              <a:ext uri="{FF2B5EF4-FFF2-40B4-BE49-F238E27FC236}">
                <a16:creationId xmlns:a16="http://schemas.microsoft.com/office/drawing/2014/main" id="{A4963E21-1B63-734A-9D73-7E41508C2185}"/>
              </a:ext>
            </a:extLst>
          </p:cNvPr>
          <p:cNvGraphicFramePr>
            <a:graphicFrameLocks noGrp="1"/>
          </p:cNvGraphicFramePr>
          <p:nvPr>
            <p:extLst>
              <p:ext uri="{D42A27DB-BD31-4B8C-83A1-F6EECF244321}">
                <p14:modId xmlns:p14="http://schemas.microsoft.com/office/powerpoint/2010/main" val="4088244636"/>
              </p:ext>
            </p:extLst>
          </p:nvPr>
        </p:nvGraphicFramePr>
        <p:xfrm>
          <a:off x="5638800" y="3230193"/>
          <a:ext cx="1676400" cy="1524000"/>
        </p:xfrm>
        <a:graphic>
          <a:graphicData uri="http://schemas.openxmlformats.org/drawingml/2006/table">
            <a:tbl>
              <a:tblPr firstRow="1" bandRow="1">
                <a:tableStyleId>{5C22544A-7EE6-4342-B048-85BDC9FD1C3A}</a:tableStyleId>
              </a:tblPr>
              <a:tblGrid>
                <a:gridCol w="558800">
                  <a:extLst>
                    <a:ext uri="{9D8B030D-6E8A-4147-A177-3AD203B41FA5}">
                      <a16:colId xmlns:a16="http://schemas.microsoft.com/office/drawing/2014/main" val="1040328575"/>
                    </a:ext>
                  </a:extLst>
                </a:gridCol>
                <a:gridCol w="558800">
                  <a:extLst>
                    <a:ext uri="{9D8B030D-6E8A-4147-A177-3AD203B41FA5}">
                      <a16:colId xmlns:a16="http://schemas.microsoft.com/office/drawing/2014/main" val="1025211902"/>
                    </a:ext>
                  </a:extLst>
                </a:gridCol>
                <a:gridCol w="558800">
                  <a:extLst>
                    <a:ext uri="{9D8B030D-6E8A-4147-A177-3AD203B41FA5}">
                      <a16:colId xmlns:a16="http://schemas.microsoft.com/office/drawing/2014/main" val="1679319473"/>
                    </a:ext>
                  </a:extLst>
                </a:gridCol>
              </a:tblGrid>
              <a:tr h="508000">
                <a:tc>
                  <a:txBody>
                    <a:bodyPr/>
                    <a:lstStyle/>
                    <a:p>
                      <a:pPr algn="ctr"/>
                      <a:r>
                        <a:rPr lang="en-US" dirty="0"/>
                        <a:t>1</a:t>
                      </a:r>
                    </a:p>
                  </a:txBody>
                  <a:tcPr anchor="ctr"/>
                </a:tc>
                <a:tc>
                  <a:txBody>
                    <a:bodyPr/>
                    <a:lstStyle/>
                    <a:p>
                      <a:pPr algn="ctr"/>
                      <a:r>
                        <a:rPr lang="en-US" dirty="0"/>
                        <a:t>2</a:t>
                      </a:r>
                    </a:p>
                  </a:txBody>
                  <a:tcPr anchor="ctr"/>
                </a:tc>
                <a:tc>
                  <a:txBody>
                    <a:bodyPr/>
                    <a:lstStyle/>
                    <a:p>
                      <a:pPr algn="ctr"/>
                      <a:r>
                        <a:rPr lang="en-US" dirty="0"/>
                        <a:t>3</a:t>
                      </a:r>
                    </a:p>
                  </a:txBody>
                  <a:tcPr anchor="ctr"/>
                </a:tc>
                <a:extLst>
                  <a:ext uri="{0D108BD9-81ED-4DB2-BD59-A6C34878D82A}">
                    <a16:rowId xmlns:a16="http://schemas.microsoft.com/office/drawing/2014/main" val="2568969019"/>
                  </a:ext>
                </a:extLst>
              </a:tr>
              <a:tr h="508000">
                <a:tc>
                  <a:txBody>
                    <a:bodyPr/>
                    <a:lstStyle/>
                    <a:p>
                      <a:pPr algn="ctr"/>
                      <a:r>
                        <a:rPr lang="en-US" dirty="0"/>
                        <a:t>6</a:t>
                      </a:r>
                    </a:p>
                  </a:txBody>
                  <a:tcPr anchor="ctr"/>
                </a:tc>
                <a:tc>
                  <a:txBody>
                    <a:bodyPr/>
                    <a:lstStyle/>
                    <a:p>
                      <a:pPr algn="ctr"/>
                      <a:r>
                        <a:rPr lang="en-US" dirty="0"/>
                        <a:t>7</a:t>
                      </a:r>
                    </a:p>
                  </a:txBody>
                  <a:tcPr anchor="ctr"/>
                </a:tc>
                <a:tc>
                  <a:txBody>
                    <a:bodyPr/>
                    <a:lstStyle/>
                    <a:p>
                      <a:pPr algn="ctr"/>
                      <a:r>
                        <a:rPr lang="en-US" dirty="0"/>
                        <a:t>8</a:t>
                      </a:r>
                    </a:p>
                  </a:txBody>
                  <a:tcPr anchor="ctr"/>
                </a:tc>
                <a:extLst>
                  <a:ext uri="{0D108BD9-81ED-4DB2-BD59-A6C34878D82A}">
                    <a16:rowId xmlns:a16="http://schemas.microsoft.com/office/drawing/2014/main" val="416989263"/>
                  </a:ext>
                </a:extLst>
              </a:tr>
              <a:tr h="508000">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032834850"/>
                  </a:ext>
                </a:extLst>
              </a:tr>
            </a:tbl>
          </a:graphicData>
        </a:graphic>
      </p:graphicFrame>
      <p:sp>
        <p:nvSpPr>
          <p:cNvPr id="24" name="TextBox 23">
            <a:extLst>
              <a:ext uri="{FF2B5EF4-FFF2-40B4-BE49-F238E27FC236}">
                <a16:creationId xmlns:a16="http://schemas.microsoft.com/office/drawing/2014/main" id="{C1DF210A-CE0B-3742-B85F-28F133AD9529}"/>
              </a:ext>
            </a:extLst>
          </p:cNvPr>
          <p:cNvSpPr txBox="1"/>
          <p:nvPr/>
        </p:nvSpPr>
        <p:spPr>
          <a:xfrm>
            <a:off x="5257800" y="3915993"/>
            <a:ext cx="274434" cy="369332"/>
          </a:xfrm>
          <a:prstGeom prst="rect">
            <a:avLst/>
          </a:prstGeom>
          <a:noFill/>
        </p:spPr>
        <p:txBody>
          <a:bodyPr wrap="none" rtlCol="0">
            <a:noAutofit/>
          </a:bodyPr>
          <a:lstStyle/>
          <a:p>
            <a:r>
              <a:rPr lang="en-US" dirty="0"/>
              <a: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D66F084-E674-184F-A696-724CA7AAD0C8}"/>
                  </a:ext>
                </a:extLst>
              </p:cNvPr>
              <p:cNvSpPr txBox="1"/>
              <p:nvPr/>
            </p:nvSpPr>
            <p:spPr>
              <a:xfrm>
                <a:off x="7315200" y="3915993"/>
                <a:ext cx="1447832" cy="369332"/>
              </a:xfrm>
              <a:prstGeom prst="rect">
                <a:avLst/>
              </a:prstGeom>
              <a:noFill/>
            </p:spPr>
            <p:txBody>
              <a:bodyPr wrap="none" rtlCol="0">
                <a:noAutofit/>
              </a:bodyPr>
              <a:lstStyle/>
              <a:p>
                <a:r>
                  <a:rPr lang="en-US" dirty="0"/>
                  <a:t>= 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5 image</a:t>
                </a:r>
              </a:p>
            </p:txBody>
          </p:sp>
        </mc:Choice>
        <mc:Fallback xmlns="">
          <p:sp>
            <p:nvSpPr>
              <p:cNvPr id="25" name="TextBox 24">
                <a:extLst>
                  <a:ext uri="{FF2B5EF4-FFF2-40B4-BE49-F238E27FC236}">
                    <a16:creationId xmlns:a16="http://schemas.microsoft.com/office/drawing/2014/main" id="{CD66F084-E674-184F-A696-724CA7AAD0C8}"/>
                  </a:ext>
                </a:extLst>
              </p:cNvPr>
              <p:cNvSpPr txBox="1">
                <a:spLocks noRot="1" noChangeAspect="1" noMove="1" noResize="1" noEditPoints="1" noAdjustHandles="1" noChangeArrowheads="1" noChangeShapeType="1" noTextEdit="1"/>
              </p:cNvSpPr>
              <p:nvPr/>
            </p:nvSpPr>
            <p:spPr>
              <a:xfrm>
                <a:off x="7315200" y="3915993"/>
                <a:ext cx="1447832" cy="369332"/>
              </a:xfrm>
              <a:prstGeom prst="rect">
                <a:avLst/>
              </a:prstGeom>
              <a:blipFill>
                <a:blip r:embed="rId2"/>
                <a:stretch>
                  <a:fillRect l="-3361" t="-8197" r="-15126" b="-24590"/>
                </a:stretch>
              </a:blipFill>
            </p:spPr>
            <p:txBody>
              <a:bodyPr/>
              <a:lstStyle/>
              <a:p>
                <a:r>
                  <a:rPr lang="en-IN">
                    <a:noFill/>
                  </a:rPr>
                  <a:t> </a:t>
                </a:r>
              </a:p>
            </p:txBody>
          </p:sp>
        </mc:Fallback>
      </mc:AlternateContent>
      <p:sp>
        <p:nvSpPr>
          <p:cNvPr id="26" name="TextBox 25">
            <a:extLst>
              <a:ext uri="{FF2B5EF4-FFF2-40B4-BE49-F238E27FC236}">
                <a16:creationId xmlns:a16="http://schemas.microsoft.com/office/drawing/2014/main" id="{C8930E25-D2F6-CA47-B522-AB37BA604F10}"/>
              </a:ext>
            </a:extLst>
          </p:cNvPr>
          <p:cNvSpPr txBox="1"/>
          <p:nvPr/>
        </p:nvSpPr>
        <p:spPr>
          <a:xfrm>
            <a:off x="5638800" y="4765862"/>
            <a:ext cx="1676399" cy="415738"/>
          </a:xfrm>
          <a:prstGeom prst="rect">
            <a:avLst/>
          </a:prstGeom>
          <a:noFill/>
        </p:spPr>
        <p:txBody>
          <a:bodyPr wrap="none" rtlCol="0">
            <a:noAutofit/>
          </a:bodyPr>
          <a:lstStyle/>
          <a:p>
            <a:pPr algn="ctr"/>
            <a:r>
              <a:rPr lang="en-US" dirty="0"/>
              <a:t>Filter</a:t>
            </a:r>
          </a:p>
        </p:txBody>
      </p:sp>
    </p:spTree>
    <p:extLst>
      <p:ext uri="{BB962C8B-B14F-4D97-AF65-F5344CB8AC3E}">
        <p14:creationId xmlns:p14="http://schemas.microsoft.com/office/powerpoint/2010/main" val="67982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D95F-9C47-E34F-A55D-349820D113DC}"/>
              </a:ext>
            </a:extLst>
          </p:cNvPr>
          <p:cNvSpPr>
            <a:spLocks noGrp="1"/>
          </p:cNvSpPr>
          <p:nvPr>
            <p:ph type="title"/>
          </p:nvPr>
        </p:nvSpPr>
        <p:spPr/>
        <p:txBody>
          <a:bodyPr>
            <a:noAutofit/>
          </a:bodyPr>
          <a:lstStyle/>
          <a:p>
            <a:pPr>
              <a:lnSpc>
                <a:spcPct val="105000"/>
              </a:lnSpc>
            </a:pPr>
            <a:r>
              <a:rPr lang="en-US" dirty="0"/>
              <a:t>Stride: Skip Over</a:t>
            </a:r>
            <a:endParaRPr lang="en-US" altLang="en-US" i="1" dirty="0">
              <a:cs typeface="Arial" panose="020B0604020202020204" pitchFamily="34" charset="0"/>
            </a:endParaRPr>
          </a:p>
        </p:txBody>
      </p:sp>
      <p:graphicFrame>
        <p:nvGraphicFramePr>
          <p:cNvPr id="4" name="Table 3">
            <a:extLst>
              <a:ext uri="{FF2B5EF4-FFF2-40B4-BE49-F238E27FC236}">
                <a16:creationId xmlns:a16="http://schemas.microsoft.com/office/drawing/2014/main" id="{CEBF5805-2A75-2A43-8DC5-490BB761415C}"/>
              </a:ext>
            </a:extLst>
          </p:cNvPr>
          <p:cNvGraphicFramePr>
            <a:graphicFrameLocks noGrp="1"/>
          </p:cNvGraphicFramePr>
          <p:nvPr>
            <p:extLst>
              <p:ext uri="{D42A27DB-BD31-4B8C-83A1-F6EECF244321}">
                <p14:modId xmlns:p14="http://schemas.microsoft.com/office/powerpoint/2010/main" val="2986263349"/>
              </p:ext>
            </p:extLst>
          </p:nvPr>
        </p:nvGraphicFramePr>
        <p:xfrm>
          <a:off x="986113" y="2214602"/>
          <a:ext cx="2895600" cy="2298695"/>
        </p:xfrm>
        <a:graphic>
          <a:graphicData uri="http://schemas.openxmlformats.org/drawingml/2006/table">
            <a:tbl>
              <a:tblPr firstRow="1" bandRow="1">
                <a:tableStyleId>{F5AB1C69-6EDB-4FF4-983F-18BD219EF322}</a:tableStyleId>
              </a:tblPr>
              <a:tblGrid>
                <a:gridCol w="579120">
                  <a:extLst>
                    <a:ext uri="{9D8B030D-6E8A-4147-A177-3AD203B41FA5}">
                      <a16:colId xmlns:a16="http://schemas.microsoft.com/office/drawing/2014/main" val="3175108020"/>
                    </a:ext>
                  </a:extLst>
                </a:gridCol>
                <a:gridCol w="579120">
                  <a:extLst>
                    <a:ext uri="{9D8B030D-6E8A-4147-A177-3AD203B41FA5}">
                      <a16:colId xmlns:a16="http://schemas.microsoft.com/office/drawing/2014/main" val="1575549173"/>
                    </a:ext>
                  </a:extLst>
                </a:gridCol>
                <a:gridCol w="579120">
                  <a:extLst>
                    <a:ext uri="{9D8B030D-6E8A-4147-A177-3AD203B41FA5}">
                      <a16:colId xmlns:a16="http://schemas.microsoft.com/office/drawing/2014/main" val="3362080858"/>
                    </a:ext>
                  </a:extLst>
                </a:gridCol>
                <a:gridCol w="579120">
                  <a:extLst>
                    <a:ext uri="{9D8B030D-6E8A-4147-A177-3AD203B41FA5}">
                      <a16:colId xmlns:a16="http://schemas.microsoft.com/office/drawing/2014/main" val="897712885"/>
                    </a:ext>
                  </a:extLst>
                </a:gridCol>
                <a:gridCol w="579120">
                  <a:extLst>
                    <a:ext uri="{9D8B030D-6E8A-4147-A177-3AD203B41FA5}">
                      <a16:colId xmlns:a16="http://schemas.microsoft.com/office/drawing/2014/main" val="3572166211"/>
                    </a:ext>
                  </a:extLst>
                </a:gridCol>
              </a:tblGrid>
              <a:tr h="459739">
                <a:tc>
                  <a:txBody>
                    <a:bodyPr/>
                    <a:lstStyle/>
                    <a:p>
                      <a:pPr algn="ctr"/>
                      <a:r>
                        <a:rPr lang="en-US" sz="1600" dirty="0">
                          <a:solidFill>
                            <a:srgbClr val="FF0000"/>
                          </a:solidFill>
                        </a:rPr>
                        <a:t>1</a:t>
                      </a:r>
                    </a:p>
                  </a:txBody>
                  <a:tcPr anchor="ctr"/>
                </a:tc>
                <a:tc>
                  <a:txBody>
                    <a:bodyPr/>
                    <a:lstStyle/>
                    <a:p>
                      <a:pPr algn="ctr"/>
                      <a:r>
                        <a:rPr lang="en-US" sz="1600" dirty="0"/>
                        <a:t>2</a:t>
                      </a:r>
                    </a:p>
                  </a:txBody>
                  <a:tcPr anchor="ctr"/>
                </a:tc>
                <a:tc>
                  <a:txBody>
                    <a:bodyPr/>
                    <a:lstStyle/>
                    <a:p>
                      <a:pPr algn="ctr"/>
                      <a:r>
                        <a:rPr lang="en-US" sz="1600" dirty="0">
                          <a:solidFill>
                            <a:srgbClr val="FF0000"/>
                          </a:solidFill>
                        </a:rPr>
                        <a:t>3</a:t>
                      </a:r>
                    </a:p>
                  </a:txBody>
                  <a:tcPr anchor="ctr"/>
                </a:tc>
                <a:tc>
                  <a:txBody>
                    <a:bodyPr/>
                    <a:lstStyle/>
                    <a:p>
                      <a:pPr algn="ctr"/>
                      <a:r>
                        <a:rPr lang="en-US" sz="1600" dirty="0"/>
                        <a:t>4</a:t>
                      </a:r>
                    </a:p>
                  </a:txBody>
                  <a:tcPr anchor="ctr"/>
                </a:tc>
                <a:tc>
                  <a:txBody>
                    <a:bodyPr/>
                    <a:lstStyle/>
                    <a:p>
                      <a:pPr algn="ctr"/>
                      <a:r>
                        <a:rPr lang="en-US" sz="1600" dirty="0"/>
                        <a:t>5</a:t>
                      </a:r>
                    </a:p>
                  </a:txBody>
                  <a:tcPr anchor="ctr"/>
                </a:tc>
                <a:extLst>
                  <a:ext uri="{0D108BD9-81ED-4DB2-BD59-A6C34878D82A}">
                    <a16:rowId xmlns:a16="http://schemas.microsoft.com/office/drawing/2014/main" val="441470962"/>
                  </a:ext>
                </a:extLst>
              </a:tr>
              <a:tr h="459739">
                <a:tc>
                  <a:txBody>
                    <a:bodyPr/>
                    <a:lstStyle/>
                    <a:p>
                      <a:pPr algn="ctr"/>
                      <a:r>
                        <a:rPr lang="en-US" sz="1600" dirty="0"/>
                        <a:t>6</a:t>
                      </a:r>
                    </a:p>
                  </a:txBody>
                  <a:tcPr anchor="ctr"/>
                </a:tc>
                <a:tc>
                  <a:txBody>
                    <a:bodyPr/>
                    <a:lstStyle/>
                    <a:p>
                      <a:pPr algn="ctr"/>
                      <a:r>
                        <a:rPr lang="en-US" sz="1600" dirty="0"/>
                        <a:t>7</a:t>
                      </a:r>
                    </a:p>
                  </a:txBody>
                  <a:tcPr anchor="ctr"/>
                </a:tc>
                <a:tc>
                  <a:txBody>
                    <a:bodyPr/>
                    <a:lstStyle/>
                    <a:p>
                      <a:pPr algn="ctr"/>
                      <a:r>
                        <a:rPr lang="en-US" sz="1600" dirty="0"/>
                        <a:t>8</a:t>
                      </a:r>
                    </a:p>
                  </a:txBody>
                  <a:tcPr anchor="ctr"/>
                </a:tc>
                <a:tc>
                  <a:txBody>
                    <a:bodyPr/>
                    <a:lstStyle/>
                    <a:p>
                      <a:pPr algn="ctr"/>
                      <a:r>
                        <a:rPr lang="en-US" sz="1600" dirty="0"/>
                        <a:t>9</a:t>
                      </a:r>
                    </a:p>
                  </a:txBody>
                  <a:tcPr anchor="ctr"/>
                </a:tc>
                <a:tc>
                  <a:txBody>
                    <a:bodyPr/>
                    <a:lstStyle/>
                    <a:p>
                      <a:pPr algn="ctr"/>
                      <a:r>
                        <a:rPr lang="en-US" sz="1600" dirty="0"/>
                        <a:t>10</a:t>
                      </a:r>
                    </a:p>
                  </a:txBody>
                  <a:tcPr anchor="ctr"/>
                </a:tc>
                <a:extLst>
                  <a:ext uri="{0D108BD9-81ED-4DB2-BD59-A6C34878D82A}">
                    <a16:rowId xmlns:a16="http://schemas.microsoft.com/office/drawing/2014/main" val="2085745707"/>
                  </a:ext>
                </a:extLst>
              </a:tr>
              <a:tr h="459739">
                <a:tc>
                  <a:txBody>
                    <a:bodyPr/>
                    <a:lstStyle/>
                    <a:p>
                      <a:pPr algn="ctr"/>
                      <a:r>
                        <a:rPr lang="en-US" sz="1600" dirty="0">
                          <a:solidFill>
                            <a:srgbClr val="FF0000"/>
                          </a:solidFill>
                        </a:rPr>
                        <a:t>0</a:t>
                      </a:r>
                    </a:p>
                  </a:txBody>
                  <a:tcPr anchor="ctr"/>
                </a:tc>
                <a:tc>
                  <a:txBody>
                    <a:bodyPr/>
                    <a:lstStyle/>
                    <a:p>
                      <a:pPr algn="ctr"/>
                      <a:r>
                        <a:rPr lang="en-US" sz="1600" dirty="0"/>
                        <a:t>0</a:t>
                      </a:r>
                    </a:p>
                  </a:txBody>
                  <a:tcPr anchor="ctr"/>
                </a:tc>
                <a:tc>
                  <a:txBody>
                    <a:bodyPr/>
                    <a:lstStyle/>
                    <a:p>
                      <a:pPr algn="ctr"/>
                      <a:r>
                        <a:rPr lang="en-US" sz="1600" dirty="0">
                          <a:solidFill>
                            <a:srgbClr val="FF0000"/>
                          </a:solidFill>
                        </a:rPr>
                        <a:t>0</a:t>
                      </a:r>
                    </a:p>
                  </a:txBody>
                  <a:tcPr anchor="ctr"/>
                </a:tc>
                <a:tc>
                  <a:txBody>
                    <a:bodyPr/>
                    <a:lstStyle/>
                    <a:p>
                      <a:pPr algn="ctr"/>
                      <a:r>
                        <a:rPr lang="en-US" sz="1600" dirty="0"/>
                        <a:t>0</a:t>
                      </a:r>
                    </a:p>
                  </a:txBody>
                  <a:tcPr anchor="ctr"/>
                </a:tc>
                <a:tc>
                  <a:txBody>
                    <a:bodyPr/>
                    <a:lstStyle/>
                    <a:p>
                      <a:pPr algn="ctr"/>
                      <a:r>
                        <a:rPr lang="en-US" sz="1600" dirty="0"/>
                        <a:t>0</a:t>
                      </a:r>
                    </a:p>
                  </a:txBody>
                  <a:tcPr anchor="ctr"/>
                </a:tc>
                <a:extLst>
                  <a:ext uri="{0D108BD9-81ED-4DB2-BD59-A6C34878D82A}">
                    <a16:rowId xmlns:a16="http://schemas.microsoft.com/office/drawing/2014/main" val="2004106449"/>
                  </a:ext>
                </a:extLst>
              </a:tr>
              <a:tr h="459739">
                <a:tc>
                  <a:txBody>
                    <a:bodyPr/>
                    <a:lstStyle/>
                    <a:p>
                      <a:pPr algn="ctr"/>
                      <a:r>
                        <a:rPr lang="en-US" sz="1600" dirty="0"/>
                        <a:t>1</a:t>
                      </a:r>
                    </a:p>
                  </a:txBody>
                  <a:tcPr anchor="ctr"/>
                </a:tc>
                <a:tc>
                  <a:txBody>
                    <a:bodyPr/>
                    <a:lstStyle/>
                    <a:p>
                      <a:pPr algn="ctr"/>
                      <a:r>
                        <a:rPr lang="en-US" sz="1600" dirty="0"/>
                        <a:t>1</a:t>
                      </a:r>
                    </a:p>
                  </a:txBody>
                  <a:tcPr anchor="ctr"/>
                </a:tc>
                <a:tc>
                  <a:txBody>
                    <a:bodyPr/>
                    <a:lstStyle/>
                    <a:p>
                      <a:pPr algn="ctr"/>
                      <a:r>
                        <a:rPr lang="en-US" sz="1600" dirty="0"/>
                        <a:t>1</a:t>
                      </a:r>
                    </a:p>
                  </a:txBody>
                  <a:tcPr anchor="ctr"/>
                </a:tc>
                <a:tc>
                  <a:txBody>
                    <a:bodyPr/>
                    <a:lstStyle/>
                    <a:p>
                      <a:pPr algn="ctr"/>
                      <a:r>
                        <a:rPr lang="en-US" sz="1600" dirty="0"/>
                        <a:t>1</a:t>
                      </a:r>
                    </a:p>
                  </a:txBody>
                  <a:tcPr anchor="ctr"/>
                </a:tc>
                <a:tc>
                  <a:txBody>
                    <a:bodyPr/>
                    <a:lstStyle/>
                    <a:p>
                      <a:pPr algn="ctr"/>
                      <a:r>
                        <a:rPr lang="en-US" sz="1600" dirty="0"/>
                        <a:t>2</a:t>
                      </a:r>
                    </a:p>
                  </a:txBody>
                  <a:tcPr anchor="ctr"/>
                </a:tc>
                <a:extLst>
                  <a:ext uri="{0D108BD9-81ED-4DB2-BD59-A6C34878D82A}">
                    <a16:rowId xmlns:a16="http://schemas.microsoft.com/office/drawing/2014/main" val="4033241981"/>
                  </a:ext>
                </a:extLst>
              </a:tr>
              <a:tr h="459739">
                <a:tc>
                  <a:txBody>
                    <a:bodyPr/>
                    <a:lstStyle/>
                    <a:p>
                      <a:pPr algn="ctr"/>
                      <a:r>
                        <a:rPr lang="en-US" sz="1600" dirty="0"/>
                        <a:t>2</a:t>
                      </a:r>
                    </a:p>
                  </a:txBody>
                  <a:tcPr anchor="ctr"/>
                </a:tc>
                <a:tc>
                  <a:txBody>
                    <a:bodyPr/>
                    <a:lstStyle/>
                    <a:p>
                      <a:pPr algn="ctr"/>
                      <a:r>
                        <a:rPr lang="en-US" sz="1600" dirty="0"/>
                        <a:t>3</a:t>
                      </a:r>
                    </a:p>
                  </a:txBody>
                  <a:tcPr anchor="ctr"/>
                </a:tc>
                <a:tc>
                  <a:txBody>
                    <a:bodyPr/>
                    <a:lstStyle/>
                    <a:p>
                      <a:pPr algn="ctr"/>
                      <a:r>
                        <a:rPr lang="en-US" sz="1600" dirty="0"/>
                        <a:t>3</a:t>
                      </a:r>
                    </a:p>
                  </a:txBody>
                  <a:tcPr anchor="ctr"/>
                </a:tc>
                <a:tc>
                  <a:txBody>
                    <a:bodyPr/>
                    <a:lstStyle/>
                    <a:p>
                      <a:pPr algn="ctr"/>
                      <a:r>
                        <a:rPr lang="en-US" sz="1600" dirty="0"/>
                        <a:t>3</a:t>
                      </a:r>
                    </a:p>
                  </a:txBody>
                  <a:tcPr anchor="ctr"/>
                </a:tc>
                <a:tc>
                  <a:txBody>
                    <a:bodyPr/>
                    <a:lstStyle/>
                    <a:p>
                      <a:pPr algn="ctr"/>
                      <a:r>
                        <a:rPr lang="en-US" sz="1600" dirty="0"/>
                        <a:t>5</a:t>
                      </a:r>
                    </a:p>
                  </a:txBody>
                  <a:tcPr anchor="ctr"/>
                </a:tc>
                <a:extLst>
                  <a:ext uri="{0D108BD9-81ED-4DB2-BD59-A6C34878D82A}">
                    <a16:rowId xmlns:a16="http://schemas.microsoft.com/office/drawing/2014/main" val="2502982528"/>
                  </a:ext>
                </a:extLst>
              </a:tr>
            </a:tbl>
          </a:graphicData>
        </a:graphic>
      </p:graphicFrame>
      <p:graphicFrame>
        <p:nvGraphicFramePr>
          <p:cNvPr id="5" name="Table 4">
            <a:extLst>
              <a:ext uri="{FF2B5EF4-FFF2-40B4-BE49-F238E27FC236}">
                <a16:creationId xmlns:a16="http://schemas.microsoft.com/office/drawing/2014/main" id="{A1DBA862-7F3F-AC44-9707-096BA16F8631}"/>
              </a:ext>
            </a:extLst>
          </p:cNvPr>
          <p:cNvGraphicFramePr>
            <a:graphicFrameLocks noGrp="1"/>
          </p:cNvGraphicFramePr>
          <p:nvPr>
            <p:extLst>
              <p:ext uri="{D42A27DB-BD31-4B8C-83A1-F6EECF244321}">
                <p14:modId xmlns:p14="http://schemas.microsoft.com/office/powerpoint/2010/main" val="2266891487"/>
              </p:ext>
            </p:extLst>
          </p:nvPr>
        </p:nvGraphicFramePr>
        <p:xfrm>
          <a:off x="4541490" y="2221468"/>
          <a:ext cx="1554510" cy="1371600"/>
        </p:xfrm>
        <a:graphic>
          <a:graphicData uri="http://schemas.openxmlformats.org/drawingml/2006/table">
            <a:tbl>
              <a:tblPr firstRow="1" bandRow="1">
                <a:tableStyleId>{5C22544A-7EE6-4342-B048-85BDC9FD1C3A}</a:tableStyleId>
              </a:tblPr>
              <a:tblGrid>
                <a:gridCol w="518170">
                  <a:extLst>
                    <a:ext uri="{9D8B030D-6E8A-4147-A177-3AD203B41FA5}">
                      <a16:colId xmlns:a16="http://schemas.microsoft.com/office/drawing/2014/main" val="1040328575"/>
                    </a:ext>
                  </a:extLst>
                </a:gridCol>
                <a:gridCol w="518170">
                  <a:extLst>
                    <a:ext uri="{9D8B030D-6E8A-4147-A177-3AD203B41FA5}">
                      <a16:colId xmlns:a16="http://schemas.microsoft.com/office/drawing/2014/main" val="1025211902"/>
                    </a:ext>
                  </a:extLst>
                </a:gridCol>
                <a:gridCol w="518170">
                  <a:extLst>
                    <a:ext uri="{9D8B030D-6E8A-4147-A177-3AD203B41FA5}">
                      <a16:colId xmlns:a16="http://schemas.microsoft.com/office/drawing/2014/main" val="1679319473"/>
                    </a:ext>
                  </a:extLst>
                </a:gridCol>
              </a:tblGrid>
              <a:tr h="457200">
                <a:tc>
                  <a:txBody>
                    <a:bodyPr/>
                    <a:lstStyle/>
                    <a:p>
                      <a:pPr algn="ctr"/>
                      <a:r>
                        <a:rPr lang="en-US" sz="1600" dirty="0"/>
                        <a:t>1</a:t>
                      </a:r>
                    </a:p>
                  </a:txBody>
                  <a:tcPr anchor="ctr"/>
                </a:tc>
                <a:tc>
                  <a:txBody>
                    <a:bodyPr/>
                    <a:lstStyle/>
                    <a:p>
                      <a:pPr algn="ctr"/>
                      <a:r>
                        <a:rPr lang="en-US" sz="1600" dirty="0"/>
                        <a:t>2</a:t>
                      </a:r>
                    </a:p>
                  </a:txBody>
                  <a:tcPr anchor="ctr"/>
                </a:tc>
                <a:tc>
                  <a:txBody>
                    <a:bodyPr/>
                    <a:lstStyle/>
                    <a:p>
                      <a:pPr algn="ctr"/>
                      <a:r>
                        <a:rPr lang="en-US" sz="1600" dirty="0"/>
                        <a:t>3</a:t>
                      </a:r>
                    </a:p>
                  </a:txBody>
                  <a:tcPr anchor="ctr"/>
                </a:tc>
                <a:extLst>
                  <a:ext uri="{0D108BD9-81ED-4DB2-BD59-A6C34878D82A}">
                    <a16:rowId xmlns:a16="http://schemas.microsoft.com/office/drawing/2014/main" val="2568969019"/>
                  </a:ext>
                </a:extLst>
              </a:tr>
              <a:tr h="457200">
                <a:tc>
                  <a:txBody>
                    <a:bodyPr/>
                    <a:lstStyle/>
                    <a:p>
                      <a:pPr algn="ctr"/>
                      <a:r>
                        <a:rPr lang="en-US" sz="1600" dirty="0"/>
                        <a:t>6</a:t>
                      </a:r>
                    </a:p>
                  </a:txBody>
                  <a:tcPr anchor="ctr"/>
                </a:tc>
                <a:tc>
                  <a:txBody>
                    <a:bodyPr/>
                    <a:lstStyle/>
                    <a:p>
                      <a:pPr algn="ctr"/>
                      <a:r>
                        <a:rPr lang="en-US" sz="1600" dirty="0"/>
                        <a:t>7</a:t>
                      </a:r>
                    </a:p>
                  </a:txBody>
                  <a:tcPr anchor="ctr"/>
                </a:tc>
                <a:tc>
                  <a:txBody>
                    <a:bodyPr/>
                    <a:lstStyle/>
                    <a:p>
                      <a:pPr algn="ctr"/>
                      <a:r>
                        <a:rPr lang="en-US" sz="1600" dirty="0"/>
                        <a:t>8</a:t>
                      </a:r>
                    </a:p>
                  </a:txBody>
                  <a:tcPr anchor="ctr"/>
                </a:tc>
                <a:extLst>
                  <a:ext uri="{0D108BD9-81ED-4DB2-BD59-A6C34878D82A}">
                    <a16:rowId xmlns:a16="http://schemas.microsoft.com/office/drawing/2014/main" val="416989263"/>
                  </a:ext>
                </a:extLst>
              </a:tr>
              <a:tr h="457200">
                <a:tc>
                  <a:txBody>
                    <a:bodyPr/>
                    <a:lstStyle/>
                    <a:p>
                      <a:pPr algn="ctr"/>
                      <a:r>
                        <a:rPr lang="en-US" sz="1600" dirty="0"/>
                        <a:t>0</a:t>
                      </a:r>
                    </a:p>
                  </a:txBody>
                  <a:tcPr anchor="ctr"/>
                </a:tc>
                <a:tc>
                  <a:txBody>
                    <a:bodyPr/>
                    <a:lstStyle/>
                    <a:p>
                      <a:pPr algn="ctr"/>
                      <a:r>
                        <a:rPr lang="en-US" sz="1600" dirty="0"/>
                        <a:t>0</a:t>
                      </a:r>
                    </a:p>
                  </a:txBody>
                  <a:tcPr anchor="ctr"/>
                </a:tc>
                <a:tc>
                  <a:txBody>
                    <a:bodyPr/>
                    <a:lstStyle/>
                    <a:p>
                      <a:pPr algn="ctr"/>
                      <a:r>
                        <a:rPr lang="en-US" sz="1600" dirty="0"/>
                        <a:t>0</a:t>
                      </a:r>
                    </a:p>
                  </a:txBody>
                  <a:tcPr anchor="ctr"/>
                </a:tc>
                <a:extLst>
                  <a:ext uri="{0D108BD9-81ED-4DB2-BD59-A6C34878D82A}">
                    <a16:rowId xmlns:a16="http://schemas.microsoft.com/office/drawing/2014/main" val="2032834850"/>
                  </a:ext>
                </a:extLst>
              </a:tr>
            </a:tbl>
          </a:graphicData>
        </a:graphic>
      </p:graphicFrame>
      <p:sp>
        <p:nvSpPr>
          <p:cNvPr id="6" name="TextBox 5">
            <a:extLst>
              <a:ext uri="{FF2B5EF4-FFF2-40B4-BE49-F238E27FC236}">
                <a16:creationId xmlns:a16="http://schemas.microsoft.com/office/drawing/2014/main" id="{E8E04AAE-5486-8F48-84B3-FB8057BF1B9F}"/>
              </a:ext>
            </a:extLst>
          </p:cNvPr>
          <p:cNvSpPr txBox="1"/>
          <p:nvPr/>
        </p:nvSpPr>
        <p:spPr>
          <a:xfrm>
            <a:off x="4160490" y="2907268"/>
            <a:ext cx="274434" cy="369332"/>
          </a:xfrm>
          <a:prstGeom prst="rect">
            <a:avLst/>
          </a:prstGeom>
          <a:noFill/>
        </p:spPr>
        <p:txBody>
          <a:bodyPr wrap="none" rtlCol="0">
            <a:noAutofit/>
          </a:bodyPr>
          <a:lstStyle/>
          <a:p>
            <a:r>
              <a:rPr lang="en-US" dirty="0"/>
              <a:t>*</a:t>
            </a:r>
          </a:p>
        </p:txBody>
      </p:sp>
      <p:sp>
        <p:nvSpPr>
          <p:cNvPr id="9" name="TextBox 8">
            <a:extLst>
              <a:ext uri="{FF2B5EF4-FFF2-40B4-BE49-F238E27FC236}">
                <a16:creationId xmlns:a16="http://schemas.microsoft.com/office/drawing/2014/main" id="{0417F1C2-4A07-2444-8BEA-4A33E7D49248}"/>
              </a:ext>
            </a:extLst>
          </p:cNvPr>
          <p:cNvSpPr txBox="1"/>
          <p:nvPr/>
        </p:nvSpPr>
        <p:spPr>
          <a:xfrm>
            <a:off x="6324600" y="2754868"/>
            <a:ext cx="319318" cy="369332"/>
          </a:xfrm>
          <a:prstGeom prst="rect">
            <a:avLst/>
          </a:prstGeom>
          <a:noFill/>
        </p:spPr>
        <p:txBody>
          <a:bodyPr wrap="none" rtlCol="0">
            <a:noAutofit/>
          </a:bodyPr>
          <a:lstStyle/>
          <a:p>
            <a:r>
              <a:rPr lang="en-US" dirty="0"/>
              <a:t>=</a:t>
            </a:r>
          </a:p>
        </p:txBody>
      </p:sp>
      <p:cxnSp>
        <p:nvCxnSpPr>
          <p:cNvPr id="10" name="Straight Arrow Connector 9">
            <a:extLst>
              <a:ext uri="{FF2B5EF4-FFF2-40B4-BE49-F238E27FC236}">
                <a16:creationId xmlns:a16="http://schemas.microsoft.com/office/drawing/2014/main" id="{DABE76F3-72DD-7D4F-81EA-567E176D472F}"/>
              </a:ext>
            </a:extLst>
          </p:cNvPr>
          <p:cNvCxnSpPr>
            <a:cxnSpLocks/>
          </p:cNvCxnSpPr>
          <p:nvPr/>
        </p:nvCxnSpPr>
        <p:spPr>
          <a:xfrm flipV="1">
            <a:off x="748539" y="2214604"/>
            <a:ext cx="0" cy="2298693"/>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5A35EE-6B23-294E-ADD3-68A3FB78D215}"/>
              </a:ext>
            </a:extLst>
          </p:cNvPr>
          <p:cNvCxnSpPr>
            <a:cxnSpLocks/>
          </p:cNvCxnSpPr>
          <p:nvPr/>
        </p:nvCxnSpPr>
        <p:spPr>
          <a:xfrm flipV="1">
            <a:off x="1066800" y="2069067"/>
            <a:ext cx="2752174" cy="1"/>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a16="http://schemas.microsoft.com/office/drawing/2014/main" id="{0FB5B642-71EA-3847-AEC3-E811B221D188}"/>
              </a:ext>
            </a:extLst>
          </p:cNvPr>
          <p:cNvGraphicFramePr>
            <a:graphicFrameLocks noGrp="1"/>
          </p:cNvGraphicFramePr>
          <p:nvPr>
            <p:extLst>
              <p:ext uri="{D42A27DB-BD31-4B8C-83A1-F6EECF244321}">
                <p14:modId xmlns:p14="http://schemas.microsoft.com/office/powerpoint/2010/main" val="966559484"/>
              </p:ext>
            </p:extLst>
          </p:nvPr>
        </p:nvGraphicFramePr>
        <p:xfrm>
          <a:off x="6512759" y="4710668"/>
          <a:ext cx="1574658" cy="1371600"/>
        </p:xfrm>
        <a:graphic>
          <a:graphicData uri="http://schemas.openxmlformats.org/drawingml/2006/table">
            <a:tbl>
              <a:tblPr firstRow="1" bandRow="1">
                <a:tableStyleId>{5C22544A-7EE6-4342-B048-85BDC9FD1C3A}</a:tableStyleId>
              </a:tblPr>
              <a:tblGrid>
                <a:gridCol w="524886">
                  <a:extLst>
                    <a:ext uri="{9D8B030D-6E8A-4147-A177-3AD203B41FA5}">
                      <a16:colId xmlns:a16="http://schemas.microsoft.com/office/drawing/2014/main" val="1040328575"/>
                    </a:ext>
                  </a:extLst>
                </a:gridCol>
                <a:gridCol w="524886">
                  <a:extLst>
                    <a:ext uri="{9D8B030D-6E8A-4147-A177-3AD203B41FA5}">
                      <a16:colId xmlns:a16="http://schemas.microsoft.com/office/drawing/2014/main" val="1025211902"/>
                    </a:ext>
                  </a:extLst>
                </a:gridCol>
                <a:gridCol w="524886">
                  <a:extLst>
                    <a:ext uri="{9D8B030D-6E8A-4147-A177-3AD203B41FA5}">
                      <a16:colId xmlns:a16="http://schemas.microsoft.com/office/drawing/2014/main" val="1679319473"/>
                    </a:ext>
                  </a:extLst>
                </a:gridCol>
              </a:tblGrid>
              <a:tr h="457200">
                <a:tc>
                  <a:txBody>
                    <a:bodyPr/>
                    <a:lstStyle/>
                    <a:p>
                      <a:pPr algn="ctr"/>
                      <a:r>
                        <a:rPr lang="en-US" sz="1600" dirty="0"/>
                        <a:t>1*0</a:t>
                      </a:r>
                    </a:p>
                  </a:txBody>
                  <a:tcPr anchor="ctr"/>
                </a:tc>
                <a:tc>
                  <a:txBody>
                    <a:bodyPr/>
                    <a:lstStyle/>
                    <a:p>
                      <a:pPr algn="ctr"/>
                      <a:r>
                        <a:rPr lang="en-US" sz="1600" dirty="0"/>
                        <a:t>2*0</a:t>
                      </a:r>
                    </a:p>
                  </a:txBody>
                  <a:tcPr anchor="ctr"/>
                </a:tc>
                <a:tc>
                  <a:txBody>
                    <a:bodyPr/>
                    <a:lstStyle/>
                    <a:p>
                      <a:pPr algn="ctr"/>
                      <a:r>
                        <a:rPr lang="en-US" sz="1600" dirty="0"/>
                        <a:t>3*0</a:t>
                      </a:r>
                    </a:p>
                  </a:txBody>
                  <a:tcPr anchor="ctr"/>
                </a:tc>
                <a:extLst>
                  <a:ext uri="{0D108BD9-81ED-4DB2-BD59-A6C34878D82A}">
                    <a16:rowId xmlns:a16="http://schemas.microsoft.com/office/drawing/2014/main" val="2568969019"/>
                  </a:ext>
                </a:extLst>
              </a:tr>
              <a:tr h="457200">
                <a:tc>
                  <a:txBody>
                    <a:bodyPr/>
                    <a:lstStyle/>
                    <a:p>
                      <a:pPr algn="ctr"/>
                      <a:r>
                        <a:rPr lang="en-US" sz="1600" dirty="0"/>
                        <a:t>6*1</a:t>
                      </a:r>
                    </a:p>
                  </a:txBody>
                  <a:tcPr anchor="ctr"/>
                </a:tc>
                <a:tc>
                  <a:txBody>
                    <a:bodyPr/>
                    <a:lstStyle/>
                    <a:p>
                      <a:pPr algn="ctr"/>
                      <a:r>
                        <a:rPr lang="en-US" sz="1600" dirty="0"/>
                        <a:t>7*1</a:t>
                      </a:r>
                    </a:p>
                  </a:txBody>
                  <a:tcPr anchor="ctr"/>
                </a:tc>
                <a:tc>
                  <a:txBody>
                    <a:bodyPr/>
                    <a:lstStyle/>
                    <a:p>
                      <a:pPr algn="ctr"/>
                      <a:r>
                        <a:rPr lang="en-US" sz="1600" dirty="0"/>
                        <a:t>8*2</a:t>
                      </a:r>
                    </a:p>
                  </a:txBody>
                  <a:tcPr anchor="ctr"/>
                </a:tc>
                <a:extLst>
                  <a:ext uri="{0D108BD9-81ED-4DB2-BD59-A6C34878D82A}">
                    <a16:rowId xmlns:a16="http://schemas.microsoft.com/office/drawing/2014/main" val="416989263"/>
                  </a:ext>
                </a:extLst>
              </a:tr>
              <a:tr h="457200">
                <a:tc>
                  <a:txBody>
                    <a:bodyPr/>
                    <a:lstStyle/>
                    <a:p>
                      <a:pPr algn="ctr"/>
                      <a:r>
                        <a:rPr lang="en-US" sz="1600" dirty="0"/>
                        <a:t>0*3</a:t>
                      </a:r>
                    </a:p>
                  </a:txBody>
                  <a:tcPr anchor="ctr"/>
                </a:tc>
                <a:tc>
                  <a:txBody>
                    <a:bodyPr/>
                    <a:lstStyle/>
                    <a:p>
                      <a:pPr algn="ctr"/>
                      <a:r>
                        <a:rPr lang="en-US" sz="1600" dirty="0"/>
                        <a:t>0*3</a:t>
                      </a:r>
                    </a:p>
                  </a:txBody>
                  <a:tcPr anchor="ctr"/>
                </a:tc>
                <a:tc>
                  <a:txBody>
                    <a:bodyPr/>
                    <a:lstStyle/>
                    <a:p>
                      <a:pPr algn="ctr"/>
                      <a:r>
                        <a:rPr lang="en-US" sz="1600" dirty="0"/>
                        <a:t>0*5</a:t>
                      </a:r>
                    </a:p>
                  </a:txBody>
                  <a:tcPr anchor="ctr"/>
                </a:tc>
                <a:extLst>
                  <a:ext uri="{0D108BD9-81ED-4DB2-BD59-A6C34878D82A}">
                    <a16:rowId xmlns:a16="http://schemas.microsoft.com/office/drawing/2014/main" val="2032834850"/>
                  </a:ext>
                </a:extLst>
              </a:tr>
            </a:tbl>
          </a:graphicData>
        </a:graphic>
      </p:graphicFrame>
      <p:sp>
        <p:nvSpPr>
          <p:cNvPr id="27" name="TextBox 26">
            <a:extLst>
              <a:ext uri="{FF2B5EF4-FFF2-40B4-BE49-F238E27FC236}">
                <a16:creationId xmlns:a16="http://schemas.microsoft.com/office/drawing/2014/main" id="{0209251F-DC2A-BD44-94FD-2B33975F8F71}"/>
              </a:ext>
            </a:extLst>
          </p:cNvPr>
          <p:cNvSpPr txBox="1"/>
          <p:nvPr/>
        </p:nvSpPr>
        <p:spPr>
          <a:xfrm>
            <a:off x="1295400" y="1678224"/>
            <a:ext cx="2337816" cy="307777"/>
          </a:xfrm>
          <a:prstGeom prst="rect">
            <a:avLst/>
          </a:prstGeom>
          <a:noFill/>
        </p:spPr>
        <p:txBody>
          <a:bodyPr wrap="none" rtlCol="0">
            <a:noAutofit/>
          </a:bodyPr>
          <a:lstStyle/>
          <a:p>
            <a:r>
              <a:rPr lang="en-US" sz="1400" dirty="0">
                <a:solidFill>
                  <a:schemeClr val="bg1">
                    <a:lumMod val="50000"/>
                  </a:schemeClr>
                </a:solidFill>
              </a:rPr>
              <a:t>Two possible filter positions</a:t>
            </a:r>
          </a:p>
        </p:txBody>
      </p:sp>
      <p:sp>
        <p:nvSpPr>
          <p:cNvPr id="28" name="TextBox 27">
            <a:extLst>
              <a:ext uri="{FF2B5EF4-FFF2-40B4-BE49-F238E27FC236}">
                <a16:creationId xmlns:a16="http://schemas.microsoft.com/office/drawing/2014/main" id="{7935E71D-4125-2E49-BA1A-A720356C184E}"/>
              </a:ext>
            </a:extLst>
          </p:cNvPr>
          <p:cNvSpPr txBox="1"/>
          <p:nvPr/>
        </p:nvSpPr>
        <p:spPr>
          <a:xfrm rot="16200000">
            <a:off x="-588652" y="3268594"/>
            <a:ext cx="2285158" cy="307777"/>
          </a:xfrm>
          <a:prstGeom prst="rect">
            <a:avLst/>
          </a:prstGeom>
          <a:noFill/>
        </p:spPr>
        <p:txBody>
          <a:bodyPr wrap="none" rtlCol="0">
            <a:noAutofit/>
          </a:bodyPr>
          <a:lstStyle/>
          <a:p>
            <a:r>
              <a:rPr lang="en-US" sz="1400" dirty="0">
                <a:solidFill>
                  <a:schemeClr val="bg1">
                    <a:lumMod val="50000"/>
                  </a:schemeClr>
                </a:solidFill>
              </a:rPr>
              <a:t>Two possible filter positions</a:t>
            </a:r>
          </a:p>
        </p:txBody>
      </p:sp>
      <p:sp>
        <p:nvSpPr>
          <p:cNvPr id="29" name="TextBox 28">
            <a:extLst>
              <a:ext uri="{FF2B5EF4-FFF2-40B4-BE49-F238E27FC236}">
                <a16:creationId xmlns:a16="http://schemas.microsoft.com/office/drawing/2014/main" id="{8103132E-AE89-A649-B819-25A5BC41C955}"/>
              </a:ext>
            </a:extLst>
          </p:cNvPr>
          <p:cNvSpPr txBox="1"/>
          <p:nvPr/>
        </p:nvSpPr>
        <p:spPr>
          <a:xfrm>
            <a:off x="986113" y="4583668"/>
            <a:ext cx="2895599" cy="369332"/>
          </a:xfrm>
          <a:prstGeom prst="rect">
            <a:avLst/>
          </a:prstGeom>
          <a:noFill/>
        </p:spPr>
        <p:txBody>
          <a:bodyPr wrap="square" rtlCol="0">
            <a:noAutofit/>
          </a:bodyPr>
          <a:lstStyle/>
          <a:p>
            <a:pPr algn="ctr"/>
            <a:r>
              <a:rPr lang="en-US" dirty="0"/>
              <a:t>Input</a:t>
            </a:r>
          </a:p>
        </p:txBody>
      </p:sp>
      <p:graphicFrame>
        <p:nvGraphicFramePr>
          <p:cNvPr id="25" name="Table 24">
            <a:extLst>
              <a:ext uri="{FF2B5EF4-FFF2-40B4-BE49-F238E27FC236}">
                <a16:creationId xmlns:a16="http://schemas.microsoft.com/office/drawing/2014/main" id="{47F7B3DA-C82E-4AA7-857A-6A3EB764A51A}"/>
              </a:ext>
            </a:extLst>
          </p:cNvPr>
          <p:cNvGraphicFramePr>
            <a:graphicFrameLocks noGrp="1"/>
          </p:cNvGraphicFramePr>
          <p:nvPr>
            <p:extLst>
              <p:ext uri="{D42A27DB-BD31-4B8C-83A1-F6EECF244321}">
                <p14:modId xmlns:p14="http://schemas.microsoft.com/office/powerpoint/2010/main" val="2570749716"/>
              </p:ext>
            </p:extLst>
          </p:nvPr>
        </p:nvGraphicFramePr>
        <p:xfrm>
          <a:off x="7010400" y="2209801"/>
          <a:ext cx="1117600" cy="914400"/>
        </p:xfrm>
        <a:graphic>
          <a:graphicData uri="http://schemas.openxmlformats.org/drawingml/2006/table">
            <a:tbl>
              <a:tblPr firstRow="1" bandRow="1">
                <a:tableStyleId>{93296810-A885-4BE3-A3E7-6D5BEEA58F35}</a:tableStyleId>
              </a:tblPr>
              <a:tblGrid>
                <a:gridCol w="558800">
                  <a:extLst>
                    <a:ext uri="{9D8B030D-6E8A-4147-A177-3AD203B41FA5}">
                      <a16:colId xmlns:a16="http://schemas.microsoft.com/office/drawing/2014/main" val="1040328575"/>
                    </a:ext>
                  </a:extLst>
                </a:gridCol>
                <a:gridCol w="558800">
                  <a:extLst>
                    <a:ext uri="{9D8B030D-6E8A-4147-A177-3AD203B41FA5}">
                      <a16:colId xmlns:a16="http://schemas.microsoft.com/office/drawing/2014/main" val="1679319473"/>
                    </a:ext>
                  </a:extLst>
                </a:gridCol>
              </a:tblGrid>
              <a:tr h="457200">
                <a:tc>
                  <a:txBody>
                    <a:bodyPr/>
                    <a:lstStyle/>
                    <a:p>
                      <a:pPr algn="ctr"/>
                      <a:r>
                        <a:rPr lang="en-US" sz="1600" dirty="0"/>
                        <a:t>163</a:t>
                      </a:r>
                    </a:p>
                  </a:txBody>
                  <a:tcPr anchor="ctr"/>
                </a:tc>
                <a:tc>
                  <a:txBody>
                    <a:bodyPr/>
                    <a:lstStyle/>
                    <a:p>
                      <a:pPr algn="ctr"/>
                      <a:endParaRPr lang="en-US" sz="1600" dirty="0"/>
                    </a:p>
                  </a:txBody>
                  <a:tcPr anchor="ctr"/>
                </a:tc>
                <a:extLst>
                  <a:ext uri="{0D108BD9-81ED-4DB2-BD59-A6C34878D82A}">
                    <a16:rowId xmlns:a16="http://schemas.microsoft.com/office/drawing/2014/main" val="2568969019"/>
                  </a:ext>
                </a:extLst>
              </a:tr>
              <a:tr h="457200">
                <a:tc>
                  <a:txBody>
                    <a:bodyPr/>
                    <a:lstStyle/>
                    <a:p>
                      <a:pPr algn="ctr"/>
                      <a:endParaRPr lang="en-US" sz="1600" dirty="0"/>
                    </a:p>
                  </a:txBody>
                  <a:tcPr anchor="ctr"/>
                </a:tc>
                <a:tc>
                  <a:txBody>
                    <a:bodyPr/>
                    <a:lstStyle/>
                    <a:p>
                      <a:pPr algn="ctr"/>
                      <a:r>
                        <a:rPr lang="en-US" sz="1600" dirty="0"/>
                        <a:t>29</a:t>
                      </a:r>
                    </a:p>
                  </a:txBody>
                  <a:tcPr anchor="ctr"/>
                </a:tc>
                <a:extLst>
                  <a:ext uri="{0D108BD9-81ED-4DB2-BD59-A6C34878D82A}">
                    <a16:rowId xmlns:a16="http://schemas.microsoft.com/office/drawing/2014/main" val="416989263"/>
                  </a:ext>
                </a:extLst>
              </a:tr>
            </a:tbl>
          </a:graphicData>
        </a:graphic>
      </p:graphicFrame>
      <p:sp>
        <p:nvSpPr>
          <p:cNvPr id="32" name="TextBox 31">
            <a:extLst>
              <a:ext uri="{FF2B5EF4-FFF2-40B4-BE49-F238E27FC236}">
                <a16:creationId xmlns:a16="http://schemas.microsoft.com/office/drawing/2014/main" id="{46450B46-9F6D-4294-9313-FCC0AD7F81A5}"/>
              </a:ext>
            </a:extLst>
          </p:cNvPr>
          <p:cNvSpPr txBox="1"/>
          <p:nvPr/>
        </p:nvSpPr>
        <p:spPr>
          <a:xfrm>
            <a:off x="7386913" y="3196188"/>
            <a:ext cx="1147487" cy="309012"/>
          </a:xfrm>
          <a:prstGeom prst="rect">
            <a:avLst/>
          </a:prstGeom>
          <a:noFill/>
        </p:spPr>
        <p:txBody>
          <a:bodyPr wrap="square" rtlCol="0">
            <a:noAutofit/>
          </a:bodyPr>
          <a:lstStyle/>
          <a:p>
            <a:pPr algn="ctr"/>
            <a:r>
              <a:rPr lang="en-US" dirty="0"/>
              <a:t>Output</a:t>
            </a:r>
          </a:p>
        </p:txBody>
      </p:sp>
      <p:cxnSp>
        <p:nvCxnSpPr>
          <p:cNvPr id="22" name="Straight Arrow Connector 21">
            <a:extLst>
              <a:ext uri="{FF2B5EF4-FFF2-40B4-BE49-F238E27FC236}">
                <a16:creationId xmlns:a16="http://schemas.microsoft.com/office/drawing/2014/main" id="{DA63E7FA-E223-D740-9FAB-6C93CDB70D19}"/>
              </a:ext>
            </a:extLst>
          </p:cNvPr>
          <p:cNvCxnSpPr>
            <a:cxnSpLocks/>
          </p:cNvCxnSpPr>
          <p:nvPr/>
        </p:nvCxnSpPr>
        <p:spPr>
          <a:xfrm flipV="1">
            <a:off x="7183678" y="3013166"/>
            <a:ext cx="519923" cy="1740932"/>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6A55B19-C9BC-4E46-8D75-8460F4E9CC50}"/>
              </a:ext>
            </a:extLst>
          </p:cNvPr>
          <p:cNvCxnSpPr>
            <a:cxnSpLocks/>
          </p:cNvCxnSpPr>
          <p:nvPr/>
        </p:nvCxnSpPr>
        <p:spPr>
          <a:xfrm flipV="1">
            <a:off x="5986272" y="2538970"/>
            <a:ext cx="1273091" cy="2398790"/>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2D91612D-E777-9240-98CA-F37514E3C841}"/>
              </a:ext>
            </a:extLst>
          </p:cNvPr>
          <p:cNvGraphicFramePr>
            <a:graphicFrameLocks noGrp="1"/>
          </p:cNvGraphicFramePr>
          <p:nvPr>
            <p:extLst>
              <p:ext uri="{D42A27DB-BD31-4B8C-83A1-F6EECF244321}">
                <p14:modId xmlns:p14="http://schemas.microsoft.com/office/powerpoint/2010/main" val="3697288236"/>
              </p:ext>
            </p:extLst>
          </p:nvPr>
        </p:nvGraphicFramePr>
        <p:xfrm>
          <a:off x="4521341" y="4760436"/>
          <a:ext cx="1574658" cy="1371600"/>
        </p:xfrm>
        <a:graphic>
          <a:graphicData uri="http://schemas.openxmlformats.org/drawingml/2006/table">
            <a:tbl>
              <a:tblPr firstRow="1" bandRow="1">
                <a:tableStyleId>{5C22544A-7EE6-4342-B048-85BDC9FD1C3A}</a:tableStyleId>
              </a:tblPr>
              <a:tblGrid>
                <a:gridCol w="524886">
                  <a:extLst>
                    <a:ext uri="{9D8B030D-6E8A-4147-A177-3AD203B41FA5}">
                      <a16:colId xmlns:a16="http://schemas.microsoft.com/office/drawing/2014/main" val="1040328575"/>
                    </a:ext>
                  </a:extLst>
                </a:gridCol>
                <a:gridCol w="524886">
                  <a:extLst>
                    <a:ext uri="{9D8B030D-6E8A-4147-A177-3AD203B41FA5}">
                      <a16:colId xmlns:a16="http://schemas.microsoft.com/office/drawing/2014/main" val="1025211902"/>
                    </a:ext>
                  </a:extLst>
                </a:gridCol>
                <a:gridCol w="524886">
                  <a:extLst>
                    <a:ext uri="{9D8B030D-6E8A-4147-A177-3AD203B41FA5}">
                      <a16:colId xmlns:a16="http://schemas.microsoft.com/office/drawing/2014/main" val="1679319473"/>
                    </a:ext>
                  </a:extLst>
                </a:gridCol>
              </a:tblGrid>
              <a:tr h="457200">
                <a:tc>
                  <a:txBody>
                    <a:bodyPr/>
                    <a:lstStyle/>
                    <a:p>
                      <a:pPr algn="ctr"/>
                      <a:r>
                        <a:rPr lang="en-US" sz="1600" dirty="0"/>
                        <a:t>1*1</a:t>
                      </a:r>
                    </a:p>
                  </a:txBody>
                  <a:tcPr anchor="ctr"/>
                </a:tc>
                <a:tc>
                  <a:txBody>
                    <a:bodyPr/>
                    <a:lstStyle/>
                    <a:p>
                      <a:pPr algn="ctr"/>
                      <a:r>
                        <a:rPr lang="en-US" sz="1600" dirty="0"/>
                        <a:t>2*2</a:t>
                      </a:r>
                    </a:p>
                  </a:txBody>
                  <a:tcPr anchor="ctr"/>
                </a:tc>
                <a:tc>
                  <a:txBody>
                    <a:bodyPr/>
                    <a:lstStyle/>
                    <a:p>
                      <a:pPr algn="ctr"/>
                      <a:r>
                        <a:rPr lang="en-US" sz="1600" dirty="0"/>
                        <a:t>3*3</a:t>
                      </a:r>
                    </a:p>
                  </a:txBody>
                  <a:tcPr anchor="ctr"/>
                </a:tc>
                <a:extLst>
                  <a:ext uri="{0D108BD9-81ED-4DB2-BD59-A6C34878D82A}">
                    <a16:rowId xmlns:a16="http://schemas.microsoft.com/office/drawing/2014/main" val="2568969019"/>
                  </a:ext>
                </a:extLst>
              </a:tr>
              <a:tr h="457200">
                <a:tc>
                  <a:txBody>
                    <a:bodyPr/>
                    <a:lstStyle/>
                    <a:p>
                      <a:pPr algn="ctr"/>
                      <a:r>
                        <a:rPr lang="en-US" sz="1600" dirty="0"/>
                        <a:t>6*6</a:t>
                      </a:r>
                    </a:p>
                  </a:txBody>
                  <a:tcPr anchor="ctr"/>
                </a:tc>
                <a:tc>
                  <a:txBody>
                    <a:bodyPr/>
                    <a:lstStyle/>
                    <a:p>
                      <a:pPr algn="ctr"/>
                      <a:r>
                        <a:rPr lang="en-US" sz="1600" dirty="0"/>
                        <a:t>7*7</a:t>
                      </a:r>
                    </a:p>
                  </a:txBody>
                  <a:tcPr anchor="ctr"/>
                </a:tc>
                <a:tc>
                  <a:txBody>
                    <a:bodyPr/>
                    <a:lstStyle/>
                    <a:p>
                      <a:pPr algn="ctr"/>
                      <a:r>
                        <a:rPr lang="en-US" sz="1600" dirty="0"/>
                        <a:t>8*8</a:t>
                      </a:r>
                    </a:p>
                  </a:txBody>
                  <a:tcPr anchor="ctr"/>
                </a:tc>
                <a:extLst>
                  <a:ext uri="{0D108BD9-81ED-4DB2-BD59-A6C34878D82A}">
                    <a16:rowId xmlns:a16="http://schemas.microsoft.com/office/drawing/2014/main" val="416989263"/>
                  </a:ext>
                </a:extLst>
              </a:tr>
              <a:tr h="457200">
                <a:tc>
                  <a:txBody>
                    <a:bodyPr/>
                    <a:lstStyle/>
                    <a:p>
                      <a:pPr algn="ctr"/>
                      <a:r>
                        <a:rPr lang="en-US" sz="1600" dirty="0"/>
                        <a:t>0*0</a:t>
                      </a:r>
                    </a:p>
                  </a:txBody>
                  <a:tcPr anchor="ctr"/>
                </a:tc>
                <a:tc>
                  <a:txBody>
                    <a:bodyPr/>
                    <a:lstStyle/>
                    <a:p>
                      <a:pPr algn="ctr"/>
                      <a:r>
                        <a:rPr lang="en-US" sz="1600" dirty="0"/>
                        <a:t>0*0</a:t>
                      </a:r>
                    </a:p>
                  </a:txBody>
                  <a:tcPr anchor="ctr"/>
                </a:tc>
                <a:tc>
                  <a:txBody>
                    <a:bodyPr/>
                    <a:lstStyle/>
                    <a:p>
                      <a:pPr algn="ctr"/>
                      <a:r>
                        <a:rPr lang="en-US" sz="1600" dirty="0"/>
                        <a:t>0*0</a:t>
                      </a:r>
                    </a:p>
                  </a:txBody>
                  <a:tcPr anchor="ctr"/>
                </a:tc>
                <a:extLst>
                  <a:ext uri="{0D108BD9-81ED-4DB2-BD59-A6C34878D82A}">
                    <a16:rowId xmlns:a16="http://schemas.microsoft.com/office/drawing/2014/main" val="2032834850"/>
                  </a:ext>
                </a:extLst>
              </a:tr>
            </a:tbl>
          </a:graphicData>
        </a:graphic>
      </p:graphicFrame>
      <p:sp>
        <p:nvSpPr>
          <p:cNvPr id="24" name="TextBox 23">
            <a:extLst>
              <a:ext uri="{FF2B5EF4-FFF2-40B4-BE49-F238E27FC236}">
                <a16:creationId xmlns:a16="http://schemas.microsoft.com/office/drawing/2014/main" id="{693F8BCF-AECB-754A-A4B5-68246B3F1BEE}"/>
              </a:ext>
            </a:extLst>
          </p:cNvPr>
          <p:cNvSpPr txBox="1"/>
          <p:nvPr/>
        </p:nvSpPr>
        <p:spPr>
          <a:xfrm>
            <a:off x="4572000" y="3581400"/>
            <a:ext cx="1523999" cy="369332"/>
          </a:xfrm>
          <a:prstGeom prst="rect">
            <a:avLst/>
          </a:prstGeom>
          <a:noFill/>
        </p:spPr>
        <p:txBody>
          <a:bodyPr wrap="square" rtlCol="0">
            <a:noAutofit/>
          </a:bodyPr>
          <a:lstStyle/>
          <a:p>
            <a:pPr algn="ctr"/>
            <a:r>
              <a:rPr lang="en-US" dirty="0"/>
              <a:t>Filter</a:t>
            </a:r>
          </a:p>
        </p:txBody>
      </p:sp>
      <p:sp>
        <p:nvSpPr>
          <p:cNvPr id="31" name="TextBox 30">
            <a:extLst>
              <a:ext uri="{FF2B5EF4-FFF2-40B4-BE49-F238E27FC236}">
                <a16:creationId xmlns:a16="http://schemas.microsoft.com/office/drawing/2014/main" id="{2D23A024-12BD-4649-8F8A-03BF67E200A8}"/>
              </a:ext>
            </a:extLst>
          </p:cNvPr>
          <p:cNvSpPr txBox="1"/>
          <p:nvPr/>
        </p:nvSpPr>
        <p:spPr>
          <a:xfrm>
            <a:off x="4572000" y="6107668"/>
            <a:ext cx="1523999" cy="369332"/>
          </a:xfrm>
          <a:prstGeom prst="rect">
            <a:avLst/>
          </a:prstGeom>
          <a:noFill/>
        </p:spPr>
        <p:txBody>
          <a:bodyPr wrap="square" rtlCol="0">
            <a:noAutofit/>
          </a:bodyPr>
          <a:lstStyle/>
          <a:p>
            <a:pPr algn="ctr"/>
            <a:r>
              <a:rPr lang="en-US" dirty="0"/>
              <a:t>Sum</a:t>
            </a:r>
          </a:p>
        </p:txBody>
      </p:sp>
      <p:sp>
        <p:nvSpPr>
          <p:cNvPr id="33" name="TextBox 32">
            <a:extLst>
              <a:ext uri="{FF2B5EF4-FFF2-40B4-BE49-F238E27FC236}">
                <a16:creationId xmlns:a16="http://schemas.microsoft.com/office/drawing/2014/main" id="{75BE3BEB-BCD8-9343-9AA9-3660555AC0CF}"/>
              </a:ext>
            </a:extLst>
          </p:cNvPr>
          <p:cNvSpPr txBox="1"/>
          <p:nvPr/>
        </p:nvSpPr>
        <p:spPr>
          <a:xfrm>
            <a:off x="6512759" y="6082268"/>
            <a:ext cx="1574658" cy="369332"/>
          </a:xfrm>
          <a:prstGeom prst="rect">
            <a:avLst/>
          </a:prstGeom>
          <a:noFill/>
        </p:spPr>
        <p:txBody>
          <a:bodyPr wrap="square" rtlCol="0">
            <a:noAutofit/>
          </a:bodyPr>
          <a:lstStyle/>
          <a:p>
            <a:pPr algn="ctr"/>
            <a:r>
              <a:rPr lang="en-US" dirty="0"/>
              <a:t>Sum</a:t>
            </a:r>
          </a:p>
        </p:txBody>
      </p:sp>
    </p:spTree>
    <p:extLst>
      <p:ext uri="{BB962C8B-B14F-4D97-AF65-F5344CB8AC3E}">
        <p14:creationId xmlns:p14="http://schemas.microsoft.com/office/powerpoint/2010/main" val="2285061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5AA4-C5A7-3D4D-BE9D-695EA3764E2D}"/>
              </a:ext>
            </a:extLst>
          </p:cNvPr>
          <p:cNvSpPr>
            <a:spLocks noGrp="1"/>
          </p:cNvSpPr>
          <p:nvPr>
            <p:ph type="title"/>
          </p:nvPr>
        </p:nvSpPr>
        <p:spPr/>
        <p:txBody>
          <a:bodyPr>
            <a:noAutofit/>
          </a:bodyPr>
          <a:lstStyle/>
          <a:p>
            <a:r>
              <a:rPr lang="en-US" dirty="0"/>
              <a:t>A 2D Convolutional Filter</a:t>
            </a:r>
          </a:p>
        </p:txBody>
      </p:sp>
      <p:pic>
        <p:nvPicPr>
          <p:cNvPr id="5" name="Shape 652">
            <a:extLst>
              <a:ext uri="{FF2B5EF4-FFF2-40B4-BE49-F238E27FC236}">
                <a16:creationId xmlns:a16="http://schemas.microsoft.com/office/drawing/2014/main" id="{3C88AB72-A70C-FD47-B241-3D157E5D0713}"/>
              </a:ext>
            </a:extLst>
          </p:cNvPr>
          <p:cNvPicPr preferRelativeResize="0"/>
          <p:nvPr/>
        </p:nvPicPr>
        <p:blipFill>
          <a:blip r:embed="rId2">
            <a:alphaModFix/>
          </a:blip>
          <a:stretch>
            <a:fillRect/>
          </a:stretch>
        </p:blipFill>
        <p:spPr>
          <a:xfrm>
            <a:off x="4016647" y="2143850"/>
            <a:ext cx="1709099" cy="3056800"/>
          </a:xfrm>
          <a:prstGeom prst="rect">
            <a:avLst/>
          </a:prstGeom>
          <a:noFill/>
          <a:ln>
            <a:noFill/>
          </a:ln>
        </p:spPr>
      </p:pic>
      <p:pic>
        <p:nvPicPr>
          <p:cNvPr id="6" name="Shape 653">
            <a:extLst>
              <a:ext uri="{FF2B5EF4-FFF2-40B4-BE49-F238E27FC236}">
                <a16:creationId xmlns:a16="http://schemas.microsoft.com/office/drawing/2014/main" id="{AC685530-4F95-CF47-97F8-DE776C0BCBCB}"/>
              </a:ext>
            </a:extLst>
          </p:cNvPr>
          <p:cNvPicPr preferRelativeResize="0"/>
          <p:nvPr/>
        </p:nvPicPr>
        <p:blipFill>
          <a:blip r:embed="rId3">
            <a:alphaModFix/>
          </a:blip>
          <a:stretch>
            <a:fillRect/>
          </a:stretch>
        </p:blipFill>
        <p:spPr>
          <a:xfrm>
            <a:off x="4708021" y="2976888"/>
            <a:ext cx="419100" cy="1181100"/>
          </a:xfrm>
          <a:prstGeom prst="rect">
            <a:avLst/>
          </a:prstGeom>
          <a:noFill/>
          <a:ln>
            <a:noFill/>
          </a:ln>
        </p:spPr>
      </p:pic>
      <mc:AlternateContent xmlns:mc="http://schemas.openxmlformats.org/markup-compatibility/2006" xmlns:a14="http://schemas.microsoft.com/office/drawing/2010/main">
        <mc:Choice Requires="a14">
          <p:sp>
            <p:nvSpPr>
              <p:cNvPr id="12" name="Shape 654">
                <a:extLst>
                  <a:ext uri="{FF2B5EF4-FFF2-40B4-BE49-F238E27FC236}">
                    <a16:creationId xmlns:a16="http://schemas.microsoft.com/office/drawing/2014/main" id="{3F9E8B62-F2BA-8748-82A0-05BF5BAF4826}"/>
                  </a:ext>
                </a:extLst>
              </p:cNvPr>
              <p:cNvSpPr txBox="1"/>
              <p:nvPr/>
            </p:nvSpPr>
            <p:spPr>
              <a:xfrm>
                <a:off x="579051" y="3002288"/>
                <a:ext cx="3530345" cy="1569712"/>
              </a:xfrm>
              <a:prstGeom prst="rect">
                <a:avLst/>
              </a:prstGeom>
              <a:noFill/>
              <a:ln>
                <a:noFill/>
              </a:ln>
            </p:spPr>
            <p:txBody>
              <a:bodyPr lIns="91425" tIns="91425" rIns="91425" bIns="91425" anchor="t" anchorCtr="0">
                <a:noAutofit/>
              </a:bodyPr>
              <a:lstStyle/>
              <a:p>
                <a:pPr marL="342000" indent="-342000">
                  <a:spcBef>
                    <a:spcPts val="600"/>
                  </a:spcBef>
                </a:pPr>
                <a:r>
                  <a:rPr lang="en" b="1" dirty="0"/>
                  <a:t>Input</a:t>
                </a:r>
              </a:p>
              <a:p>
                <a:pPr marL="342000" indent="-342000">
                  <a:spcBef>
                    <a:spcPts val="600"/>
                  </a:spcBef>
                  <a:buFont typeface="Arial" panose="020B0604020202020204" pitchFamily="34" charset="0"/>
                  <a:buChar char="•"/>
                </a:pPr>
                <a:r>
                  <a:rPr lang="en" dirty="0"/>
                  <a:t>32 </a:t>
                </a:r>
                <a14:m>
                  <m:oMath xmlns:m="http://schemas.openxmlformats.org/officeDocument/2006/math">
                    <m:r>
                      <a:rPr lang="en"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 dirty="0"/>
                  <a:t>32 pixel image</a:t>
                </a:r>
              </a:p>
              <a:p>
                <a:pPr marL="342000" indent="-342000">
                  <a:spcBef>
                    <a:spcPts val="600"/>
                  </a:spcBef>
                  <a:buFont typeface="Arial" panose="020B0604020202020204" pitchFamily="34" charset="0"/>
                  <a:buChar char="•"/>
                </a:pPr>
                <a:r>
                  <a:rPr lang="en" dirty="0"/>
                  <a:t>Full color: 3 RGB channels</a:t>
                </a:r>
              </a:p>
              <a:p>
                <a:pPr marL="342000" indent="-342000">
                  <a:spcBef>
                    <a:spcPts val="600"/>
                  </a:spcBef>
                  <a:buFont typeface="Arial" panose="020B0604020202020204" pitchFamily="34" charset="0"/>
                  <a:buChar char="•"/>
                </a:pPr>
                <a:r>
                  <a:rPr lang="en" dirty="0"/>
                  <a:t>Total: 3 </a:t>
                </a:r>
                <a14:m>
                  <m:oMath xmlns:m="http://schemas.openxmlformats.org/officeDocument/2006/math">
                    <m:r>
                      <a:rPr lang="en" i="1">
                        <a:latin typeface="Cambria Math" panose="02040503050406030204" pitchFamily="18" charset="0"/>
                        <a:ea typeface="Cambria Math" panose="02040503050406030204" pitchFamily="18" charset="0"/>
                      </a:rPr>
                      <m:t>× </m:t>
                    </m:r>
                  </m:oMath>
                </a14:m>
                <a:r>
                  <a:rPr lang="en" dirty="0"/>
                  <a:t>32 </a:t>
                </a:r>
                <a14:m>
                  <m:oMath xmlns:m="http://schemas.openxmlformats.org/officeDocument/2006/math">
                    <m:r>
                      <a:rPr lang="en" i="1">
                        <a:latin typeface="Cambria Math" panose="02040503050406030204" pitchFamily="18" charset="0"/>
                        <a:ea typeface="Cambria Math" panose="02040503050406030204" pitchFamily="18" charset="0"/>
                      </a:rPr>
                      <m:t>× </m:t>
                    </m:r>
                  </m:oMath>
                </a14:m>
                <a:r>
                  <a:rPr lang="en" dirty="0"/>
                  <a:t>32</a:t>
                </a:r>
              </a:p>
            </p:txBody>
          </p:sp>
        </mc:Choice>
        <mc:Fallback xmlns="">
          <p:sp>
            <p:nvSpPr>
              <p:cNvPr id="12" name="Shape 654">
                <a:extLst>
                  <a:ext uri="{FF2B5EF4-FFF2-40B4-BE49-F238E27FC236}">
                    <a16:creationId xmlns:a16="http://schemas.microsoft.com/office/drawing/2014/main" id="{3F9E8B62-F2BA-8748-82A0-05BF5BAF4826}"/>
                  </a:ext>
                </a:extLst>
              </p:cNvPr>
              <p:cNvSpPr txBox="1">
                <a:spLocks noRot="1" noChangeAspect="1" noMove="1" noResize="1" noEditPoints="1" noAdjustHandles="1" noChangeArrowheads="1" noChangeShapeType="1" noTextEdit="1"/>
              </p:cNvSpPr>
              <p:nvPr/>
            </p:nvSpPr>
            <p:spPr>
              <a:xfrm>
                <a:off x="579051" y="3002288"/>
                <a:ext cx="3530345" cy="1569712"/>
              </a:xfrm>
              <a:prstGeom prst="rect">
                <a:avLst/>
              </a:prstGeom>
              <a:blipFill>
                <a:blip r:embed="rId4"/>
                <a:stretch>
                  <a:fillRect l="-1554"/>
                </a:stretch>
              </a:blipFill>
              <a:ln>
                <a:noFill/>
              </a:ln>
            </p:spPr>
            <p:txBody>
              <a:bodyPr/>
              <a:lstStyle/>
              <a:p>
                <a:r>
                  <a:rPr lang="en-IN">
                    <a:noFill/>
                  </a:rPr>
                  <a:t> </a:t>
                </a:r>
              </a:p>
            </p:txBody>
          </p:sp>
        </mc:Fallback>
      </mc:AlternateContent>
      <p:cxnSp>
        <p:nvCxnSpPr>
          <p:cNvPr id="13" name="Straight Arrow Connector 12">
            <a:extLst>
              <a:ext uri="{FF2B5EF4-FFF2-40B4-BE49-F238E27FC236}">
                <a16:creationId xmlns:a16="http://schemas.microsoft.com/office/drawing/2014/main" id="{A619AE05-A937-DB44-B4DA-92C889FA8427}"/>
              </a:ext>
            </a:extLst>
          </p:cNvPr>
          <p:cNvCxnSpPr>
            <a:cxnSpLocks/>
          </p:cNvCxnSpPr>
          <p:nvPr/>
        </p:nvCxnSpPr>
        <p:spPr>
          <a:xfrm flipV="1">
            <a:off x="3121152" y="3276602"/>
            <a:ext cx="1117344" cy="332230"/>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70F3D5-6F0F-214D-B0E8-3D527C0633C5}"/>
                  </a:ext>
                </a:extLst>
              </p:cNvPr>
              <p:cNvSpPr/>
              <p:nvPr/>
            </p:nvSpPr>
            <p:spPr>
              <a:xfrm>
                <a:off x="5904948" y="1929735"/>
                <a:ext cx="800219" cy="646331"/>
              </a:xfrm>
              <a:prstGeom prst="rect">
                <a:avLst/>
              </a:prstGeom>
            </p:spPr>
            <p:txBody>
              <a:bodyPr wrap="none">
                <a:noAutofit/>
              </a:bodyPr>
              <a:lstStyle/>
              <a:p>
                <a:pPr algn="ctr"/>
                <a:r>
                  <a:rPr lang="en" dirty="0"/>
                  <a:t>3 </a:t>
                </a:r>
                <a14:m>
                  <m:oMath xmlns:m="http://schemas.openxmlformats.org/officeDocument/2006/math">
                    <m:r>
                      <a:rPr lang="en" i="1">
                        <a:latin typeface="Cambria Math" panose="02040503050406030204" pitchFamily="18" charset="0"/>
                        <a:ea typeface="Cambria Math" panose="02040503050406030204" pitchFamily="18" charset="0"/>
                      </a:rPr>
                      <m:t>× </m:t>
                    </m:r>
                  </m:oMath>
                </a14:m>
                <a:r>
                  <a:rPr lang="en" dirty="0"/>
                  <a:t>5 </a:t>
                </a:r>
                <a14:m>
                  <m:oMath xmlns:m="http://schemas.openxmlformats.org/officeDocument/2006/math">
                    <m:r>
                      <a:rPr lang="en" i="1">
                        <a:latin typeface="Cambria Math" panose="02040503050406030204" pitchFamily="18" charset="0"/>
                        <a:ea typeface="Cambria Math" panose="02040503050406030204" pitchFamily="18" charset="0"/>
                      </a:rPr>
                      <m:t>× </m:t>
                    </m:r>
                  </m:oMath>
                </a14:m>
                <a:r>
                  <a:rPr lang="en" dirty="0"/>
                  <a:t>5</a:t>
                </a:r>
              </a:p>
              <a:p>
                <a:pPr algn="ctr"/>
                <a:r>
                  <a:rPr lang="en" dirty="0"/>
                  <a:t>filter</a:t>
                </a:r>
                <a:endParaRPr lang="en-US" dirty="0"/>
              </a:p>
            </p:txBody>
          </p:sp>
        </mc:Choice>
        <mc:Fallback xmlns="">
          <p:sp>
            <p:nvSpPr>
              <p:cNvPr id="17" name="Rectangle 16">
                <a:extLst>
                  <a:ext uri="{FF2B5EF4-FFF2-40B4-BE49-F238E27FC236}">
                    <a16:creationId xmlns:a16="http://schemas.microsoft.com/office/drawing/2014/main" id="{6C70F3D5-6F0F-214D-B0E8-3D527C0633C5}"/>
                  </a:ext>
                </a:extLst>
              </p:cNvPr>
              <p:cNvSpPr>
                <a:spLocks noRot="1" noChangeAspect="1" noMove="1" noResize="1" noEditPoints="1" noAdjustHandles="1" noChangeArrowheads="1" noChangeShapeType="1" noTextEdit="1"/>
              </p:cNvSpPr>
              <p:nvPr/>
            </p:nvSpPr>
            <p:spPr>
              <a:xfrm>
                <a:off x="5904948" y="1929735"/>
                <a:ext cx="800219" cy="646331"/>
              </a:xfrm>
              <a:prstGeom prst="rect">
                <a:avLst/>
              </a:prstGeom>
              <a:blipFill>
                <a:blip r:embed="rId5"/>
                <a:stretch>
                  <a:fillRect l="-25000" t="-3846" r="-25000" b="-11538"/>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E126E64E-010B-6E4C-89B9-0B53C20FDD44}"/>
              </a:ext>
            </a:extLst>
          </p:cNvPr>
          <p:cNvCxnSpPr>
            <a:cxnSpLocks/>
            <a:stCxn id="17" idx="1"/>
          </p:cNvCxnSpPr>
          <p:nvPr/>
        </p:nvCxnSpPr>
        <p:spPr>
          <a:xfrm flipH="1">
            <a:off x="5000496" y="2252901"/>
            <a:ext cx="904452" cy="1023700"/>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6E10E4-E9F9-2C43-8939-E99361801B0F}"/>
              </a:ext>
            </a:extLst>
          </p:cNvPr>
          <p:cNvCxnSpPr>
            <a:cxnSpLocks/>
          </p:cNvCxnSpPr>
          <p:nvPr/>
        </p:nvCxnSpPr>
        <p:spPr>
          <a:xfrm flipV="1">
            <a:off x="4642334" y="4075175"/>
            <a:ext cx="550474" cy="565033"/>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81FB3E-DAC2-4F4A-8A69-0BBAA8EA32BA}"/>
              </a:ext>
            </a:extLst>
          </p:cNvPr>
          <p:cNvCxnSpPr>
            <a:cxnSpLocks/>
          </p:cNvCxnSpPr>
          <p:nvPr/>
        </p:nvCxnSpPr>
        <p:spPr>
          <a:xfrm flipV="1">
            <a:off x="4610522" y="3276601"/>
            <a:ext cx="0" cy="707247"/>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1771E4B-F244-524D-A122-6E761B1EFCAC}"/>
              </a:ext>
            </a:extLst>
          </p:cNvPr>
          <p:cNvCxnSpPr>
            <a:cxnSpLocks/>
          </p:cNvCxnSpPr>
          <p:nvPr/>
        </p:nvCxnSpPr>
        <p:spPr>
          <a:xfrm flipH="1" flipV="1">
            <a:off x="5000496" y="4341301"/>
            <a:ext cx="939012" cy="366323"/>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95E793B-80C6-DD42-A5F4-EC22C575EF73}"/>
              </a:ext>
            </a:extLst>
          </p:cNvPr>
          <p:cNvCxnSpPr>
            <a:cxnSpLocks/>
          </p:cNvCxnSpPr>
          <p:nvPr/>
        </p:nvCxnSpPr>
        <p:spPr>
          <a:xfrm flipH="1" flipV="1">
            <a:off x="4708022" y="3846467"/>
            <a:ext cx="1231486" cy="861157"/>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4C69CD4-717D-064A-9CE4-08133F1D9910}"/>
              </a:ext>
            </a:extLst>
          </p:cNvPr>
          <p:cNvSpPr/>
          <p:nvPr/>
        </p:nvSpPr>
        <p:spPr>
          <a:xfrm>
            <a:off x="5725746" y="4277045"/>
            <a:ext cx="2839203" cy="1200329"/>
          </a:xfrm>
          <a:prstGeom prst="rect">
            <a:avLst/>
          </a:prstGeom>
        </p:spPr>
        <p:txBody>
          <a:bodyPr wrap="square">
            <a:noAutofit/>
          </a:bodyPr>
          <a:lstStyle/>
          <a:p>
            <a:pPr algn="ctr"/>
            <a:r>
              <a:rPr lang="en-US" dirty="0"/>
              <a:t>S</a:t>
            </a:r>
            <a:r>
              <a:rPr lang="en" dirty="0"/>
              <a:t>lide the filter across the input image</a:t>
            </a:r>
          </a:p>
          <a:p>
            <a:pPr algn="ctr"/>
            <a:r>
              <a:rPr lang="en-US" dirty="0"/>
              <a:t>C</a:t>
            </a:r>
            <a:r>
              <a:rPr lang="en" dirty="0"/>
              <a:t>onvolve the filter with the input in each position</a:t>
            </a:r>
            <a:endParaRPr lang="en-US" dirty="0"/>
          </a:p>
        </p:txBody>
      </p:sp>
    </p:spTree>
    <p:extLst>
      <p:ext uri="{BB962C8B-B14F-4D97-AF65-F5344CB8AC3E}">
        <p14:creationId xmlns:p14="http://schemas.microsoft.com/office/powerpoint/2010/main" val="35018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lstStyle/>
          <a:p>
            <a:r>
              <a:rPr lang="en-US" dirty="0"/>
              <a:t>Not So Neural</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a:xfrm>
            <a:off x="457200" y="1600200"/>
            <a:ext cx="4724400" cy="4525963"/>
          </a:xfrm>
        </p:spPr>
        <p:txBody>
          <a:bodyPr/>
          <a:lstStyle/>
          <a:p>
            <a:r>
              <a:rPr lang="en-US" sz="2000" dirty="0"/>
              <a:t>DL is based on the concept of software-defined ”artificial neurons”</a:t>
            </a:r>
          </a:p>
          <a:p>
            <a:r>
              <a:rPr lang="en-US" sz="2000" dirty="0"/>
              <a:t>The artificial neuron receives a bunch of inputs and is either activated or isn’t</a:t>
            </a:r>
          </a:p>
          <a:p>
            <a:pPr lvl="1"/>
            <a:r>
              <a:rPr lang="en-US" sz="1800" dirty="0"/>
              <a:t>Static</a:t>
            </a:r>
          </a:p>
          <a:p>
            <a:r>
              <a:rPr lang="en-US" sz="2000" dirty="0"/>
              <a:t>The brain:</a:t>
            </a:r>
          </a:p>
          <a:p>
            <a:pPr lvl="1"/>
            <a:r>
              <a:rPr lang="en-US" sz="1800" dirty="0"/>
              <a:t>Dendrites ~= inputs</a:t>
            </a:r>
          </a:p>
          <a:p>
            <a:pPr lvl="1"/>
            <a:r>
              <a:rPr lang="en-US" sz="1800" dirty="0"/>
              <a:t>Axon ~= outputs</a:t>
            </a:r>
          </a:p>
          <a:p>
            <a:pPr lvl="1"/>
            <a:r>
              <a:rPr lang="en-US" sz="1800" dirty="0"/>
              <a:t>Synapses: connections</a:t>
            </a:r>
          </a:p>
          <a:p>
            <a:pPr lvl="1"/>
            <a:r>
              <a:rPr lang="en-US" sz="1800" dirty="0"/>
              <a:t>Action potential ~= signal</a:t>
            </a:r>
          </a:p>
          <a:p>
            <a:pPr lvl="1"/>
            <a:r>
              <a:rPr lang="en-US" sz="1800" dirty="0"/>
              <a:t>The firing rate is what varies </a:t>
            </a:r>
          </a:p>
          <a:p>
            <a:pPr lvl="1"/>
            <a:r>
              <a:rPr lang="en-US" sz="1800" dirty="0"/>
              <a:t>~100 billion neurons</a:t>
            </a:r>
          </a:p>
          <a:p>
            <a:pPr lvl="1"/>
            <a:r>
              <a:rPr lang="en-US" sz="1800" dirty="0"/>
              <a:t>1,000–10,000 synapses per neuron</a:t>
            </a:r>
          </a:p>
        </p:txBody>
      </p:sp>
      <p:pic>
        <p:nvPicPr>
          <p:cNvPr id="5" name="Picture 4">
            <a:extLst>
              <a:ext uri="{FF2B5EF4-FFF2-40B4-BE49-F238E27FC236}">
                <a16:creationId xmlns:a16="http://schemas.microsoft.com/office/drawing/2014/main" id="{121ED7B7-2E76-2946-80E3-B469DA78FD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0432" y="1600200"/>
            <a:ext cx="3706368" cy="2389866"/>
          </a:xfrm>
          <a:prstGeom prst="rect">
            <a:avLst/>
          </a:prstGeom>
        </p:spPr>
      </p:pic>
    </p:spTree>
    <p:extLst>
      <p:ext uri="{BB962C8B-B14F-4D97-AF65-F5344CB8AC3E}">
        <p14:creationId xmlns:p14="http://schemas.microsoft.com/office/powerpoint/2010/main" val="3507837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5AA4-C5A7-3D4D-BE9D-695EA3764E2D}"/>
              </a:ext>
            </a:extLst>
          </p:cNvPr>
          <p:cNvSpPr>
            <a:spLocks noGrp="1"/>
          </p:cNvSpPr>
          <p:nvPr>
            <p:ph type="title"/>
          </p:nvPr>
        </p:nvSpPr>
        <p:spPr/>
        <p:txBody>
          <a:bodyPr>
            <a:noAutofit/>
          </a:bodyPr>
          <a:lstStyle/>
          <a:p>
            <a:r>
              <a:rPr lang="en-US" dirty="0">
                <a:latin typeface="+mn-lt"/>
              </a:rPr>
              <a:t>A 2D Feature Map</a:t>
            </a:r>
          </a:p>
        </p:txBody>
      </p:sp>
      <p:sp>
        <p:nvSpPr>
          <p:cNvPr id="3" name="Content Placeholder 2">
            <a:extLst>
              <a:ext uri="{FF2B5EF4-FFF2-40B4-BE49-F238E27FC236}">
                <a16:creationId xmlns:a16="http://schemas.microsoft.com/office/drawing/2014/main" id="{6F8D50B6-5F31-4F66-984E-F296403CE864}"/>
              </a:ext>
            </a:extLst>
          </p:cNvPr>
          <p:cNvSpPr>
            <a:spLocks noGrp="1"/>
          </p:cNvSpPr>
          <p:nvPr>
            <p:ph idx="1"/>
          </p:nvPr>
        </p:nvSpPr>
        <p:spPr>
          <a:xfrm>
            <a:off x="457200" y="1600200"/>
            <a:ext cx="8229600" cy="489181"/>
          </a:xfrm>
        </p:spPr>
        <p:txBody>
          <a:bodyPr>
            <a:noAutofit/>
          </a:bodyPr>
          <a:lstStyle/>
          <a:p>
            <a:pPr marL="0" indent="0">
              <a:buNone/>
            </a:pPr>
            <a:r>
              <a:rPr lang="en-US" sz="2000" i="1" dirty="0"/>
              <a:t>The operation of convolution gives us one number in each position.</a:t>
            </a:r>
            <a:endParaRPr lang="en" sz="2000" i="1" dirty="0"/>
          </a:p>
        </p:txBody>
      </p:sp>
      <p:pic>
        <p:nvPicPr>
          <p:cNvPr id="5" name="Shape 652">
            <a:extLst>
              <a:ext uri="{FF2B5EF4-FFF2-40B4-BE49-F238E27FC236}">
                <a16:creationId xmlns:a16="http://schemas.microsoft.com/office/drawing/2014/main" id="{3C88AB72-A70C-FD47-B241-3D157E5D0713}"/>
              </a:ext>
            </a:extLst>
          </p:cNvPr>
          <p:cNvPicPr preferRelativeResize="0"/>
          <p:nvPr/>
        </p:nvPicPr>
        <p:blipFill>
          <a:blip r:embed="rId2">
            <a:alphaModFix/>
          </a:blip>
          <a:stretch>
            <a:fillRect/>
          </a:stretch>
        </p:blipFill>
        <p:spPr>
          <a:xfrm>
            <a:off x="762000" y="2462550"/>
            <a:ext cx="1709099" cy="3056800"/>
          </a:xfrm>
          <a:prstGeom prst="rect">
            <a:avLst/>
          </a:prstGeom>
          <a:noFill/>
          <a:ln>
            <a:noFill/>
          </a:ln>
        </p:spPr>
      </p:pic>
      <p:pic>
        <p:nvPicPr>
          <p:cNvPr id="6" name="Shape 653">
            <a:extLst>
              <a:ext uri="{FF2B5EF4-FFF2-40B4-BE49-F238E27FC236}">
                <a16:creationId xmlns:a16="http://schemas.microsoft.com/office/drawing/2014/main" id="{AC685530-4F95-CF47-97F8-DE776C0BCBCB}"/>
              </a:ext>
            </a:extLst>
          </p:cNvPr>
          <p:cNvPicPr preferRelativeResize="0"/>
          <p:nvPr/>
        </p:nvPicPr>
        <p:blipFill>
          <a:blip r:embed="rId3">
            <a:alphaModFix/>
          </a:blip>
          <a:stretch>
            <a:fillRect/>
          </a:stretch>
        </p:blipFill>
        <p:spPr>
          <a:xfrm>
            <a:off x="1453374" y="3295588"/>
            <a:ext cx="419100" cy="1181100"/>
          </a:xfrm>
          <a:prstGeom prst="rect">
            <a:avLst/>
          </a:prstGeom>
          <a:noFill/>
          <a:ln>
            <a:noFill/>
          </a:ln>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70F3D5-6F0F-214D-B0E8-3D527C0633C5}"/>
                  </a:ext>
                </a:extLst>
              </p:cNvPr>
              <p:cNvSpPr/>
              <p:nvPr/>
            </p:nvSpPr>
            <p:spPr>
              <a:xfrm>
                <a:off x="2650301" y="2248435"/>
                <a:ext cx="800219" cy="723275"/>
              </a:xfrm>
              <a:prstGeom prst="rect">
                <a:avLst/>
              </a:prstGeom>
            </p:spPr>
            <p:txBody>
              <a:bodyPr wrap="none">
                <a:noAutofit/>
              </a:bodyPr>
              <a:lstStyle/>
              <a:p>
                <a:pPr algn="ctr">
                  <a:spcBef>
                    <a:spcPts val="600"/>
                  </a:spcBef>
                </a:pPr>
                <a:r>
                  <a:rPr lang="en" dirty="0"/>
                  <a:t>3 </a:t>
                </a:r>
                <a14:m>
                  <m:oMath xmlns:m="http://schemas.openxmlformats.org/officeDocument/2006/math">
                    <m:r>
                      <a:rPr lang="en" i="1">
                        <a:latin typeface="Cambria Math" panose="02040503050406030204" pitchFamily="18" charset="0"/>
                        <a:ea typeface="Cambria Math" panose="02040503050406030204" pitchFamily="18" charset="0"/>
                      </a:rPr>
                      <m:t>× </m:t>
                    </m:r>
                  </m:oMath>
                </a14:m>
                <a:r>
                  <a:rPr lang="en" dirty="0"/>
                  <a:t>5 </a:t>
                </a:r>
                <a14:m>
                  <m:oMath xmlns:m="http://schemas.openxmlformats.org/officeDocument/2006/math">
                    <m:r>
                      <a:rPr lang="en" i="1">
                        <a:latin typeface="Cambria Math" panose="02040503050406030204" pitchFamily="18" charset="0"/>
                        <a:ea typeface="Cambria Math" panose="02040503050406030204" pitchFamily="18" charset="0"/>
                      </a:rPr>
                      <m:t>× </m:t>
                    </m:r>
                  </m:oMath>
                </a14:m>
                <a:r>
                  <a:rPr lang="en" dirty="0"/>
                  <a:t>5</a:t>
                </a:r>
              </a:p>
              <a:p>
                <a:pPr algn="ctr">
                  <a:spcBef>
                    <a:spcPts val="600"/>
                  </a:spcBef>
                </a:pPr>
                <a:r>
                  <a:rPr lang="en" dirty="0"/>
                  <a:t>filter</a:t>
                </a:r>
                <a:endParaRPr lang="en-US" dirty="0"/>
              </a:p>
            </p:txBody>
          </p:sp>
        </mc:Choice>
        <mc:Fallback xmlns="">
          <p:sp>
            <p:nvSpPr>
              <p:cNvPr id="17" name="Rectangle 16">
                <a:extLst>
                  <a:ext uri="{FF2B5EF4-FFF2-40B4-BE49-F238E27FC236}">
                    <a16:creationId xmlns:a16="http://schemas.microsoft.com/office/drawing/2014/main" id="{6C70F3D5-6F0F-214D-B0E8-3D527C0633C5}"/>
                  </a:ext>
                </a:extLst>
              </p:cNvPr>
              <p:cNvSpPr>
                <a:spLocks noRot="1" noChangeAspect="1" noMove="1" noResize="1" noEditPoints="1" noAdjustHandles="1" noChangeArrowheads="1" noChangeShapeType="1" noTextEdit="1"/>
              </p:cNvSpPr>
              <p:nvPr/>
            </p:nvSpPr>
            <p:spPr>
              <a:xfrm>
                <a:off x="2650301" y="2248435"/>
                <a:ext cx="800219" cy="723275"/>
              </a:xfrm>
              <a:prstGeom prst="rect">
                <a:avLst/>
              </a:prstGeom>
              <a:blipFill>
                <a:blip r:embed="rId4"/>
                <a:stretch>
                  <a:fillRect l="-25000" t="-3448" r="-25000" b="-10345"/>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E126E64E-010B-6E4C-89B9-0B53C20FDD44}"/>
              </a:ext>
            </a:extLst>
          </p:cNvPr>
          <p:cNvCxnSpPr>
            <a:cxnSpLocks/>
            <a:stCxn id="17" idx="1"/>
          </p:cNvCxnSpPr>
          <p:nvPr/>
        </p:nvCxnSpPr>
        <p:spPr>
          <a:xfrm flipH="1">
            <a:off x="1745849" y="2610073"/>
            <a:ext cx="904452" cy="985228"/>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6E10E4-E9F9-2C43-8939-E99361801B0F}"/>
              </a:ext>
            </a:extLst>
          </p:cNvPr>
          <p:cNvCxnSpPr>
            <a:cxnSpLocks/>
          </p:cNvCxnSpPr>
          <p:nvPr/>
        </p:nvCxnSpPr>
        <p:spPr>
          <a:xfrm flipV="1">
            <a:off x="1387687" y="4393875"/>
            <a:ext cx="550474" cy="565033"/>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81FB3E-DAC2-4F4A-8A69-0BBAA8EA32BA}"/>
              </a:ext>
            </a:extLst>
          </p:cNvPr>
          <p:cNvCxnSpPr>
            <a:cxnSpLocks/>
          </p:cNvCxnSpPr>
          <p:nvPr/>
        </p:nvCxnSpPr>
        <p:spPr>
          <a:xfrm flipV="1">
            <a:off x="1355875" y="3595301"/>
            <a:ext cx="0" cy="707247"/>
          </a:xfrm>
          <a:prstGeom prst="straightConnector1">
            <a:avLst/>
          </a:prstGeom>
          <a:ln w="15875">
            <a:solidFill>
              <a:srgbClr val="3B7EA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1771E4B-F244-524D-A122-6E761B1EFCAC}"/>
              </a:ext>
            </a:extLst>
          </p:cNvPr>
          <p:cNvCxnSpPr>
            <a:cxnSpLocks/>
          </p:cNvCxnSpPr>
          <p:nvPr/>
        </p:nvCxnSpPr>
        <p:spPr>
          <a:xfrm flipH="1" flipV="1">
            <a:off x="1745850" y="4660002"/>
            <a:ext cx="943562" cy="366210"/>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95E793B-80C6-DD42-A5F4-EC22C575EF73}"/>
              </a:ext>
            </a:extLst>
          </p:cNvPr>
          <p:cNvCxnSpPr>
            <a:cxnSpLocks/>
          </p:cNvCxnSpPr>
          <p:nvPr/>
        </p:nvCxnSpPr>
        <p:spPr>
          <a:xfrm flipH="1" flipV="1">
            <a:off x="1453375" y="4165167"/>
            <a:ext cx="1231486" cy="861157"/>
          </a:xfrm>
          <a:prstGeom prst="straightConnector1">
            <a:avLst/>
          </a:prstGeom>
          <a:ln w="15875">
            <a:solidFill>
              <a:srgbClr val="3B7EA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4C69CD4-717D-064A-9CE4-08133F1D9910}"/>
              </a:ext>
            </a:extLst>
          </p:cNvPr>
          <p:cNvSpPr/>
          <p:nvPr/>
        </p:nvSpPr>
        <p:spPr>
          <a:xfrm>
            <a:off x="2563848" y="4855409"/>
            <a:ext cx="2463962" cy="646331"/>
          </a:xfrm>
          <a:prstGeom prst="rect">
            <a:avLst/>
          </a:prstGeom>
        </p:spPr>
        <p:txBody>
          <a:bodyPr wrap="square">
            <a:noAutofit/>
          </a:bodyPr>
          <a:lstStyle/>
          <a:p>
            <a:pPr algn="ctr">
              <a:spcBef>
                <a:spcPts val="600"/>
              </a:spcBef>
            </a:pPr>
            <a:r>
              <a:rPr lang="en-US" dirty="0"/>
              <a:t>S</a:t>
            </a:r>
            <a:r>
              <a:rPr lang="en" dirty="0"/>
              <a:t>lide the filter across the input image</a:t>
            </a:r>
            <a:endParaRPr lang="en-US" dirty="0"/>
          </a:p>
        </p:txBody>
      </p:sp>
      <p:pic>
        <p:nvPicPr>
          <p:cNvPr id="35" name="Shape 683">
            <a:extLst>
              <a:ext uri="{FF2B5EF4-FFF2-40B4-BE49-F238E27FC236}">
                <a16:creationId xmlns:a16="http://schemas.microsoft.com/office/drawing/2014/main" id="{E3A8DC5C-6270-6240-A316-8C0A5FFBD08E}"/>
              </a:ext>
            </a:extLst>
          </p:cNvPr>
          <p:cNvPicPr preferRelativeResize="0"/>
          <p:nvPr/>
        </p:nvPicPr>
        <p:blipFill>
          <a:blip r:embed="rId5">
            <a:alphaModFix/>
          </a:blip>
          <a:stretch>
            <a:fillRect/>
          </a:stretch>
        </p:blipFill>
        <p:spPr>
          <a:xfrm>
            <a:off x="6513108" y="2423573"/>
            <a:ext cx="1146750" cy="2479850"/>
          </a:xfrm>
          <a:prstGeom prst="rect">
            <a:avLst/>
          </a:prstGeom>
          <a:noFill/>
          <a:ln>
            <a:noFill/>
          </a:ln>
        </p:spPr>
      </p:pic>
      <p:sp>
        <p:nvSpPr>
          <p:cNvPr id="38" name="Rectangle 37">
            <a:extLst>
              <a:ext uri="{FF2B5EF4-FFF2-40B4-BE49-F238E27FC236}">
                <a16:creationId xmlns:a16="http://schemas.microsoft.com/office/drawing/2014/main" id="{36E407B2-17E5-7443-821B-9D3549E93842}"/>
              </a:ext>
            </a:extLst>
          </p:cNvPr>
          <p:cNvSpPr/>
          <p:nvPr/>
        </p:nvSpPr>
        <p:spPr>
          <a:xfrm>
            <a:off x="5715000" y="4857012"/>
            <a:ext cx="2742966" cy="646331"/>
          </a:xfrm>
          <a:prstGeom prst="rect">
            <a:avLst/>
          </a:prstGeom>
        </p:spPr>
        <p:txBody>
          <a:bodyPr wrap="square">
            <a:noAutofit/>
          </a:bodyPr>
          <a:lstStyle/>
          <a:p>
            <a:pPr algn="ctr">
              <a:spcBef>
                <a:spcPts val="600"/>
              </a:spcBef>
            </a:pPr>
            <a:r>
              <a:rPr lang="en-US" dirty="0"/>
              <a:t>28 possible positions horizontally and vertically</a:t>
            </a:r>
          </a:p>
        </p:txBody>
      </p:sp>
      <p:grpSp>
        <p:nvGrpSpPr>
          <p:cNvPr id="39" name="Shape 687">
            <a:extLst>
              <a:ext uri="{FF2B5EF4-FFF2-40B4-BE49-F238E27FC236}">
                <a16:creationId xmlns:a16="http://schemas.microsoft.com/office/drawing/2014/main" id="{44663CEC-DCAD-F342-9319-16562DB5969C}"/>
              </a:ext>
            </a:extLst>
          </p:cNvPr>
          <p:cNvGrpSpPr/>
          <p:nvPr/>
        </p:nvGrpSpPr>
        <p:grpSpPr>
          <a:xfrm>
            <a:off x="2281650" y="5725564"/>
            <a:ext cx="3698999" cy="625499"/>
            <a:chOff x="2365450" y="4458300"/>
            <a:chExt cx="3698999" cy="625499"/>
          </a:xfrm>
        </p:grpSpPr>
        <p:sp>
          <p:nvSpPr>
            <p:cNvPr id="40" name="Shape 688">
              <a:extLst>
                <a:ext uri="{FF2B5EF4-FFF2-40B4-BE49-F238E27FC236}">
                  <a16:creationId xmlns:a16="http://schemas.microsoft.com/office/drawing/2014/main" id="{D19524B1-3BCE-9544-946E-2B97C67E3A65}"/>
                </a:ext>
              </a:extLst>
            </p:cNvPr>
            <p:cNvSpPr txBox="1"/>
            <p:nvPr/>
          </p:nvSpPr>
          <p:spPr>
            <a:xfrm>
              <a:off x="2365450" y="4458300"/>
              <a:ext cx="2232599" cy="625499"/>
            </a:xfrm>
            <a:prstGeom prst="rect">
              <a:avLst/>
            </a:prstGeom>
            <a:noFill/>
            <a:ln>
              <a:noFill/>
            </a:ln>
          </p:spPr>
          <p:txBody>
            <a:bodyPr lIns="91425" tIns="91425" rIns="91425" bIns="91425" anchor="t" anchorCtr="0">
              <a:noAutofit/>
            </a:bodyPr>
            <a:lstStyle/>
            <a:p>
              <a:pPr>
                <a:spcBef>
                  <a:spcPts val="600"/>
                </a:spcBef>
              </a:pPr>
              <a:r>
                <a:rPr lang="en" dirty="0"/>
                <a:t>Filter parameters:</a:t>
              </a:r>
            </a:p>
            <a:p>
              <a:pPr>
                <a:spcBef>
                  <a:spcPts val="600"/>
                </a:spcBef>
              </a:pPr>
              <a:r>
                <a:rPr lang="en" dirty="0"/>
                <a:t>FC parameters:</a:t>
              </a:r>
            </a:p>
          </p:txBody>
        </p:sp>
        <p:sp>
          <p:nvSpPr>
            <p:cNvPr id="41" name="Shape 689">
              <a:extLst>
                <a:ext uri="{FF2B5EF4-FFF2-40B4-BE49-F238E27FC236}">
                  <a16:creationId xmlns:a16="http://schemas.microsoft.com/office/drawing/2014/main" id="{22AC096E-E619-1243-80A6-A1230DAE33B2}"/>
                </a:ext>
              </a:extLst>
            </p:cNvPr>
            <p:cNvSpPr txBox="1"/>
            <p:nvPr/>
          </p:nvSpPr>
          <p:spPr>
            <a:xfrm>
              <a:off x="4194250" y="4458300"/>
              <a:ext cx="1870199" cy="625499"/>
            </a:xfrm>
            <a:prstGeom prst="rect">
              <a:avLst/>
            </a:prstGeom>
            <a:noFill/>
            <a:ln>
              <a:noFill/>
            </a:ln>
          </p:spPr>
          <p:txBody>
            <a:bodyPr lIns="91425" tIns="91425" rIns="91425" bIns="91425" anchor="t" anchorCtr="0">
              <a:noAutofit/>
            </a:bodyPr>
            <a:lstStyle/>
            <a:p>
              <a:pPr algn="r">
                <a:spcBef>
                  <a:spcPts val="600"/>
                </a:spcBef>
              </a:pPr>
              <a:r>
                <a:rPr lang="en" dirty="0"/>
                <a:t>3*5</a:t>
              </a:r>
              <a:r>
                <a:rPr lang="en" baseline="30000" dirty="0"/>
                <a:t>2</a:t>
              </a:r>
              <a:r>
                <a:rPr lang="en" dirty="0"/>
                <a:t> =      </a:t>
              </a:r>
              <a:r>
                <a:rPr lang="en" b="1" dirty="0"/>
                <a:t>75</a:t>
              </a:r>
            </a:p>
            <a:p>
              <a:pPr algn="r">
                <a:spcBef>
                  <a:spcPts val="600"/>
                </a:spcBef>
              </a:pPr>
              <a:r>
                <a:rPr lang="en" dirty="0"/>
                <a:t>3*32</a:t>
              </a:r>
              <a:r>
                <a:rPr lang="en" baseline="30000" dirty="0"/>
                <a:t>2</a:t>
              </a:r>
              <a:r>
                <a:rPr lang="en" dirty="0"/>
                <a:t> = </a:t>
              </a:r>
              <a:r>
                <a:rPr lang="en" b="1" dirty="0"/>
                <a:t>3,072</a:t>
              </a:r>
            </a:p>
          </p:txBody>
        </p:sp>
      </p:grpSp>
    </p:spTree>
    <p:extLst>
      <p:ext uri="{BB962C8B-B14F-4D97-AF65-F5344CB8AC3E}">
        <p14:creationId xmlns:p14="http://schemas.microsoft.com/office/powerpoint/2010/main" val="1670533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1D ConvNets</a:t>
            </a:r>
          </a:p>
        </p:txBody>
      </p:sp>
      <p:sp>
        <p:nvSpPr>
          <p:cNvPr id="5" name="Content Placeholder 4">
            <a:extLst>
              <a:ext uri="{FF2B5EF4-FFF2-40B4-BE49-F238E27FC236}">
                <a16:creationId xmlns:a16="http://schemas.microsoft.com/office/drawing/2014/main" id="{7A37EE5C-3E1A-4962-82F4-462C2B1F9687}"/>
              </a:ext>
            </a:extLst>
          </p:cNvPr>
          <p:cNvSpPr>
            <a:spLocks noGrp="1"/>
          </p:cNvSpPr>
          <p:nvPr>
            <p:ph idx="1"/>
          </p:nvPr>
        </p:nvSpPr>
        <p:spPr>
          <a:xfrm>
            <a:off x="457200" y="1600201"/>
            <a:ext cx="8229600" cy="346794"/>
          </a:xfrm>
        </p:spPr>
        <p:txBody>
          <a:bodyPr>
            <a:noAutofit/>
          </a:bodyPr>
          <a:lstStyle/>
          <a:p>
            <a:pPr marL="0" indent="0">
              <a:buNone/>
            </a:pPr>
            <a:r>
              <a:rPr lang="en-US" sz="2000" i="1" dirty="0"/>
              <a:t>1D ConvNets are useful in time series data.</a:t>
            </a:r>
            <a:endParaRPr lang="en" sz="2000" i="1" dirty="0"/>
          </a:p>
        </p:txBody>
      </p:sp>
      <p:sp>
        <p:nvSpPr>
          <p:cNvPr id="9" name="Rounded Rectangle 8"/>
          <p:cNvSpPr/>
          <p:nvPr/>
        </p:nvSpPr>
        <p:spPr>
          <a:xfrm>
            <a:off x="1462364"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cxnSp>
        <p:nvCxnSpPr>
          <p:cNvPr id="21" name="Straight Arrow Connector 20"/>
          <p:cNvCxnSpPr/>
          <p:nvPr/>
        </p:nvCxnSpPr>
        <p:spPr>
          <a:xfrm flipV="1">
            <a:off x="3293516" y="4760787"/>
            <a:ext cx="2562758" cy="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Shape 382"/>
          <p:cNvSpPr txBox="1"/>
          <p:nvPr/>
        </p:nvSpPr>
        <p:spPr>
          <a:xfrm>
            <a:off x="3946407" y="4838905"/>
            <a:ext cx="929217" cy="333300"/>
          </a:xfrm>
          <a:prstGeom prst="rect">
            <a:avLst/>
          </a:prstGeom>
          <a:noFill/>
          <a:ln>
            <a:noFill/>
          </a:ln>
          <a:effectLst/>
        </p:spPr>
        <p:txBody>
          <a:bodyPr lIns="91425" tIns="91425" rIns="91425" bIns="91425" anchor="ctr" anchorCtr="0">
            <a:noAutofit/>
          </a:bodyPr>
          <a:lstStyle/>
          <a:p>
            <a:pPr algn="ctr"/>
            <a:r>
              <a:rPr lang="en-US" sz="1400" i="1" dirty="0"/>
              <a:t>Time</a:t>
            </a:r>
            <a:endParaRPr lang="en" sz="1400" i="1" dirty="0"/>
          </a:p>
        </p:txBody>
      </p:sp>
      <p:cxnSp>
        <p:nvCxnSpPr>
          <p:cNvPr id="23" name="Straight Arrow Connector 22"/>
          <p:cNvCxnSpPr/>
          <p:nvPr/>
        </p:nvCxnSpPr>
        <p:spPr>
          <a:xfrm flipV="1">
            <a:off x="1649727" y="3720648"/>
            <a:ext cx="292905" cy="226468"/>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100409" y="3720648"/>
            <a:ext cx="177268" cy="226468"/>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2373119" y="3720648"/>
            <a:ext cx="172544" cy="231728"/>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2679290" y="3720648"/>
            <a:ext cx="327703" cy="250016"/>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Shape 382"/>
          <p:cNvSpPr txBox="1"/>
          <p:nvPr/>
        </p:nvSpPr>
        <p:spPr>
          <a:xfrm>
            <a:off x="1287838" y="5330616"/>
            <a:ext cx="1802410" cy="536784"/>
          </a:xfrm>
          <a:prstGeom prst="rect">
            <a:avLst/>
          </a:prstGeom>
          <a:noFill/>
          <a:ln>
            <a:noFill/>
          </a:ln>
          <a:effectLst/>
        </p:spPr>
        <p:txBody>
          <a:bodyPr lIns="91425" tIns="91425" rIns="91425" bIns="91425" anchor="ctr" anchorCtr="0">
            <a:noAutofit/>
          </a:bodyPr>
          <a:lstStyle/>
          <a:p>
            <a:pPr algn="ctr"/>
            <a:r>
              <a:rPr lang="en-US" sz="1400" i="1" dirty="0"/>
              <a:t>Short range</a:t>
            </a:r>
            <a:endParaRPr lang="en" sz="1400" i="1" dirty="0"/>
          </a:p>
        </p:txBody>
      </p:sp>
      <p:cxnSp>
        <p:nvCxnSpPr>
          <p:cNvPr id="42" name="Straight Arrow Connector 41"/>
          <p:cNvCxnSpPr/>
          <p:nvPr/>
        </p:nvCxnSpPr>
        <p:spPr>
          <a:xfrm flipV="1">
            <a:off x="2189043" y="4680310"/>
            <a:ext cx="654098" cy="713232"/>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p:nvSpPr>
        <p:spPr>
          <a:xfrm>
            <a:off x="1918441"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49" name="Rounded Rectangle 48"/>
          <p:cNvSpPr/>
          <p:nvPr/>
        </p:nvSpPr>
        <p:spPr>
          <a:xfrm>
            <a:off x="2373120" y="4001158"/>
            <a:ext cx="359236" cy="396853"/>
          </a:xfrm>
          <a:prstGeom prst="roundRect">
            <a:avLst/>
          </a:prstGeom>
          <a:solidFill>
            <a:srgbClr val="F6E6E5"/>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0" name="Rounded Rectangle 49"/>
          <p:cNvSpPr/>
          <p:nvPr/>
        </p:nvSpPr>
        <p:spPr>
          <a:xfrm>
            <a:off x="2830596" y="4001158"/>
            <a:ext cx="359236" cy="396853"/>
          </a:xfrm>
          <a:prstGeom prst="roundRect">
            <a:avLst/>
          </a:prstGeom>
          <a:solidFill>
            <a:srgbClr val="F6E6E5"/>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1" name="Rounded Rectangle 50"/>
          <p:cNvSpPr/>
          <p:nvPr/>
        </p:nvSpPr>
        <p:spPr>
          <a:xfrm>
            <a:off x="3291359" y="4001158"/>
            <a:ext cx="359236" cy="396853"/>
          </a:xfrm>
          <a:prstGeom prst="roundRect">
            <a:avLst/>
          </a:prstGeom>
          <a:solidFill>
            <a:srgbClr val="F6E6E5"/>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2" name="Rounded Rectangle 51"/>
          <p:cNvSpPr/>
          <p:nvPr/>
        </p:nvSpPr>
        <p:spPr>
          <a:xfrm>
            <a:off x="3747436" y="4001158"/>
            <a:ext cx="359236" cy="396853"/>
          </a:xfrm>
          <a:prstGeom prst="roundRect">
            <a:avLst/>
          </a:prstGeom>
          <a:solidFill>
            <a:srgbClr val="F6E6E5"/>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3" name="Rounded Rectangle 52"/>
          <p:cNvSpPr/>
          <p:nvPr/>
        </p:nvSpPr>
        <p:spPr>
          <a:xfrm>
            <a:off x="4202115"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4" name="Rounded Rectangle 53"/>
          <p:cNvSpPr/>
          <p:nvPr/>
        </p:nvSpPr>
        <p:spPr>
          <a:xfrm>
            <a:off x="4659591"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5" name="Rounded Rectangle 54"/>
          <p:cNvSpPr/>
          <p:nvPr/>
        </p:nvSpPr>
        <p:spPr>
          <a:xfrm>
            <a:off x="5120354"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6" name="Rounded Rectangle 55"/>
          <p:cNvSpPr/>
          <p:nvPr/>
        </p:nvSpPr>
        <p:spPr>
          <a:xfrm>
            <a:off x="5576431"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7" name="Rounded Rectangle 56"/>
          <p:cNvSpPr/>
          <p:nvPr/>
        </p:nvSpPr>
        <p:spPr>
          <a:xfrm>
            <a:off x="6031110"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8" name="Rounded Rectangle 57"/>
          <p:cNvSpPr/>
          <p:nvPr/>
        </p:nvSpPr>
        <p:spPr>
          <a:xfrm>
            <a:off x="6488586"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59" name="Rounded Rectangle 58"/>
          <p:cNvSpPr/>
          <p:nvPr/>
        </p:nvSpPr>
        <p:spPr>
          <a:xfrm>
            <a:off x="6949349"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60" name="Rounded Rectangle 59"/>
          <p:cNvSpPr/>
          <p:nvPr/>
        </p:nvSpPr>
        <p:spPr>
          <a:xfrm>
            <a:off x="7405426"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61" name="Rounded Rectangle 60"/>
          <p:cNvSpPr/>
          <p:nvPr/>
        </p:nvSpPr>
        <p:spPr>
          <a:xfrm>
            <a:off x="7860105"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62" name="Rounded Rectangle 61"/>
          <p:cNvSpPr/>
          <p:nvPr/>
        </p:nvSpPr>
        <p:spPr>
          <a:xfrm>
            <a:off x="8317581" y="4001158"/>
            <a:ext cx="359236"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baseline="-25000" dirty="0"/>
          </a:p>
        </p:txBody>
      </p:sp>
      <p:sp>
        <p:nvSpPr>
          <p:cNvPr id="63" name="Rounded Rectangle 62"/>
          <p:cNvSpPr/>
          <p:nvPr/>
        </p:nvSpPr>
        <p:spPr>
          <a:xfrm>
            <a:off x="2066949" y="323229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f</a:t>
            </a:r>
            <a:r>
              <a:rPr lang="en-US" baseline="-25000" dirty="0"/>
              <a:t>1</a:t>
            </a:r>
          </a:p>
        </p:txBody>
      </p:sp>
      <p:sp>
        <p:nvSpPr>
          <p:cNvPr id="65" name="Rounded Rectangle 64"/>
          <p:cNvSpPr/>
          <p:nvPr/>
        </p:nvSpPr>
        <p:spPr>
          <a:xfrm>
            <a:off x="2950882" y="3232294"/>
            <a:ext cx="612341" cy="396853"/>
          </a:xfrm>
          <a:prstGeom prst="roundRect">
            <a:avLst/>
          </a:prstGeom>
          <a:solidFill>
            <a:srgbClr val="F6E6E5"/>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solidFill>
                  <a:sysClr val="windowText" lastClr="000000"/>
                </a:solidFill>
              </a:rPr>
              <a:t>f</a:t>
            </a:r>
            <a:r>
              <a:rPr lang="en-US" baseline="-25000" dirty="0">
                <a:solidFill>
                  <a:sysClr val="windowText" lastClr="000000"/>
                </a:solidFill>
              </a:rPr>
              <a:t>2</a:t>
            </a:r>
          </a:p>
        </p:txBody>
      </p:sp>
      <p:sp>
        <p:nvSpPr>
          <p:cNvPr id="69" name="Shape 382"/>
          <p:cNvSpPr txBox="1"/>
          <p:nvPr/>
        </p:nvSpPr>
        <p:spPr>
          <a:xfrm>
            <a:off x="457200" y="2149077"/>
            <a:ext cx="2222090" cy="686618"/>
          </a:xfrm>
          <a:prstGeom prst="rect">
            <a:avLst/>
          </a:prstGeom>
          <a:noFill/>
          <a:ln>
            <a:noFill/>
          </a:ln>
          <a:effectLst/>
        </p:spPr>
        <p:txBody>
          <a:bodyPr lIns="91425" tIns="91425" rIns="91425" bIns="91425" anchor="ctr" anchorCtr="0">
            <a:noAutofit/>
          </a:bodyPr>
          <a:lstStyle/>
          <a:p>
            <a:pPr marL="342000" indent="-342000">
              <a:spcBef>
                <a:spcPts val="600"/>
              </a:spcBef>
              <a:buFont typeface="Arial" charset="0"/>
              <a:buChar char="•"/>
            </a:pPr>
            <a:r>
              <a:rPr lang="en-US" i="1" dirty="0"/>
              <a:t>Kernel size: 4</a:t>
            </a:r>
          </a:p>
          <a:p>
            <a:pPr marL="342000" indent="-342000">
              <a:spcBef>
                <a:spcPts val="600"/>
              </a:spcBef>
              <a:buFont typeface="Arial" charset="0"/>
              <a:buChar char="•"/>
            </a:pPr>
            <a:r>
              <a:rPr lang="en-US" i="1" dirty="0"/>
              <a:t>Stride: 2</a:t>
            </a:r>
          </a:p>
        </p:txBody>
      </p:sp>
      <p:sp>
        <p:nvSpPr>
          <p:cNvPr id="70" name="Shape 382"/>
          <p:cNvSpPr txBox="1"/>
          <p:nvPr/>
        </p:nvSpPr>
        <p:spPr>
          <a:xfrm>
            <a:off x="398321" y="4045846"/>
            <a:ext cx="978417" cy="351192"/>
          </a:xfrm>
          <a:prstGeom prst="rect">
            <a:avLst/>
          </a:prstGeom>
          <a:noFill/>
          <a:ln>
            <a:noFill/>
          </a:ln>
          <a:effectLst/>
        </p:spPr>
        <p:txBody>
          <a:bodyPr lIns="91425" tIns="91425" rIns="91425" bIns="91425" anchor="ctr" anchorCtr="0">
            <a:noAutofit/>
          </a:bodyPr>
          <a:lstStyle/>
          <a:p>
            <a:pPr algn="ctr"/>
            <a:r>
              <a:rPr lang="en-US" sz="1400" i="1" dirty="0"/>
              <a:t>Input = 16</a:t>
            </a:r>
            <a:endParaRPr lang="en" sz="1400" i="1" dirty="0"/>
          </a:p>
        </p:txBody>
      </p:sp>
      <p:sp>
        <p:nvSpPr>
          <p:cNvPr id="71" name="Shape 382"/>
          <p:cNvSpPr txBox="1"/>
          <p:nvPr/>
        </p:nvSpPr>
        <p:spPr>
          <a:xfrm>
            <a:off x="398321" y="3147992"/>
            <a:ext cx="978417" cy="481155"/>
          </a:xfrm>
          <a:prstGeom prst="rect">
            <a:avLst/>
          </a:prstGeom>
          <a:noFill/>
          <a:ln>
            <a:noFill/>
          </a:ln>
          <a:effectLst/>
        </p:spPr>
        <p:txBody>
          <a:bodyPr lIns="91425" tIns="91425" rIns="91425" bIns="91425" anchor="ctr" anchorCtr="0">
            <a:noAutofit/>
          </a:bodyPr>
          <a:lstStyle/>
          <a:p>
            <a:pPr algn="ctr">
              <a:spcBef>
                <a:spcPts val="600"/>
              </a:spcBef>
            </a:pPr>
            <a:r>
              <a:rPr lang="en-US" sz="1400" i="1" dirty="0"/>
              <a:t>Feature</a:t>
            </a:r>
            <a:br>
              <a:rPr lang="en-US" sz="1400" i="1" dirty="0"/>
            </a:br>
            <a:r>
              <a:rPr lang="en-US" sz="1400" i="1" dirty="0"/>
              <a:t>map = 7</a:t>
            </a:r>
            <a:endParaRPr lang="en" sz="1400" i="1" dirty="0"/>
          </a:p>
        </p:txBody>
      </p:sp>
      <p:sp>
        <p:nvSpPr>
          <p:cNvPr id="72" name="Rounded Rectangle 71"/>
          <p:cNvSpPr/>
          <p:nvPr/>
        </p:nvSpPr>
        <p:spPr>
          <a:xfrm>
            <a:off x="3839262" y="323229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f</a:t>
            </a:r>
            <a:r>
              <a:rPr lang="en-US" baseline="-25000" dirty="0"/>
              <a:t>3</a:t>
            </a:r>
          </a:p>
        </p:txBody>
      </p:sp>
      <p:sp>
        <p:nvSpPr>
          <p:cNvPr id="73" name="Rounded Rectangle 72"/>
          <p:cNvSpPr/>
          <p:nvPr/>
        </p:nvSpPr>
        <p:spPr>
          <a:xfrm>
            <a:off x="4725911" y="323229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f</a:t>
            </a:r>
            <a:r>
              <a:rPr lang="en-US" baseline="-25000" dirty="0"/>
              <a:t>4</a:t>
            </a:r>
          </a:p>
        </p:txBody>
      </p:sp>
      <p:sp>
        <p:nvSpPr>
          <p:cNvPr id="74" name="Rounded Rectangle 73"/>
          <p:cNvSpPr/>
          <p:nvPr/>
        </p:nvSpPr>
        <p:spPr>
          <a:xfrm>
            <a:off x="5656837" y="323229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f</a:t>
            </a:r>
            <a:r>
              <a:rPr lang="en-US" baseline="-25000" dirty="0"/>
              <a:t>5</a:t>
            </a:r>
          </a:p>
        </p:txBody>
      </p:sp>
      <p:sp>
        <p:nvSpPr>
          <p:cNvPr id="75" name="Rounded Rectangle 74"/>
          <p:cNvSpPr/>
          <p:nvPr/>
        </p:nvSpPr>
        <p:spPr>
          <a:xfrm>
            <a:off x="6573791" y="323229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f</a:t>
            </a:r>
            <a:r>
              <a:rPr lang="en-US" baseline="-25000" dirty="0"/>
              <a:t>6</a:t>
            </a:r>
          </a:p>
        </p:txBody>
      </p:sp>
      <p:sp>
        <p:nvSpPr>
          <p:cNvPr id="76" name="Rounded Rectangle 75"/>
          <p:cNvSpPr/>
          <p:nvPr/>
        </p:nvSpPr>
        <p:spPr>
          <a:xfrm>
            <a:off x="7471282" y="323229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f</a:t>
            </a:r>
            <a:r>
              <a:rPr lang="en-US" baseline="-25000" dirty="0"/>
              <a:t>7</a:t>
            </a:r>
          </a:p>
        </p:txBody>
      </p:sp>
    </p:spTree>
    <p:extLst>
      <p:ext uri="{BB962C8B-B14F-4D97-AF65-F5344CB8AC3E}">
        <p14:creationId xmlns:p14="http://schemas.microsoft.com/office/powerpoint/2010/main" val="3878758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A12F-1B81-CF4B-B65B-76E83BCBF091}"/>
              </a:ext>
            </a:extLst>
          </p:cNvPr>
          <p:cNvSpPr>
            <a:spLocks noGrp="1"/>
          </p:cNvSpPr>
          <p:nvPr>
            <p:ph type="title"/>
          </p:nvPr>
        </p:nvSpPr>
        <p:spPr/>
        <p:txBody>
          <a:bodyPr>
            <a:noAutofit/>
          </a:bodyPr>
          <a:lstStyle/>
          <a:p>
            <a:r>
              <a:rPr lang="en-US" dirty="0"/>
              <a:t>(Max) Pooling</a:t>
            </a:r>
          </a:p>
        </p:txBody>
      </p:sp>
      <p:sp>
        <p:nvSpPr>
          <p:cNvPr id="13" name="Content Placeholder 12">
            <a:extLst>
              <a:ext uri="{FF2B5EF4-FFF2-40B4-BE49-F238E27FC236}">
                <a16:creationId xmlns:a16="http://schemas.microsoft.com/office/drawing/2014/main" id="{22FE64A2-7601-4D15-BCEB-D3A506ACDFA7}"/>
              </a:ext>
            </a:extLst>
          </p:cNvPr>
          <p:cNvSpPr>
            <a:spLocks noGrp="1"/>
          </p:cNvSpPr>
          <p:nvPr>
            <p:ph idx="1"/>
          </p:nvPr>
        </p:nvSpPr>
        <p:spPr>
          <a:xfrm>
            <a:off x="457200" y="1600200"/>
            <a:ext cx="8229600" cy="743185"/>
          </a:xfrm>
        </p:spPr>
        <p:txBody>
          <a:bodyPr>
            <a:noAutofit/>
          </a:bodyPr>
          <a:lstStyle/>
          <a:p>
            <a:pPr marL="0" indent="0">
              <a:buNone/>
            </a:pPr>
            <a:r>
              <a:rPr lang="en-US" i="1" dirty="0"/>
              <a:t>Another trick to simplify/compress inputs</a:t>
            </a:r>
          </a:p>
        </p:txBody>
      </p:sp>
      <p:pic>
        <p:nvPicPr>
          <p:cNvPr id="5" name="Shape 617">
            <a:extLst>
              <a:ext uri="{FF2B5EF4-FFF2-40B4-BE49-F238E27FC236}">
                <a16:creationId xmlns:a16="http://schemas.microsoft.com/office/drawing/2014/main" id="{704C01FD-01CC-0B4B-AF8B-ADD83F424D4C}"/>
              </a:ext>
            </a:extLst>
          </p:cNvPr>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239000" y="3363485"/>
            <a:ext cx="1520451" cy="1664768"/>
          </a:xfrm>
          <a:prstGeom prst="rect">
            <a:avLst/>
          </a:prstGeom>
          <a:noFill/>
          <a:ln>
            <a:noFill/>
          </a:ln>
        </p:spPr>
      </p:pic>
      <p:pic>
        <p:nvPicPr>
          <p:cNvPr id="6" name="Shape 618">
            <a:extLst>
              <a:ext uri="{FF2B5EF4-FFF2-40B4-BE49-F238E27FC236}">
                <a16:creationId xmlns:a16="http://schemas.microsoft.com/office/drawing/2014/main" id="{EB521710-ED1E-5B4C-A89C-5E323E3B1597}"/>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57199" y="2752933"/>
            <a:ext cx="2843172" cy="2885867"/>
          </a:xfrm>
          <a:prstGeom prst="rect">
            <a:avLst/>
          </a:prstGeom>
          <a:noFill/>
          <a:ln>
            <a:noFill/>
          </a:ln>
        </p:spPr>
      </p:pic>
      <p:sp>
        <p:nvSpPr>
          <p:cNvPr id="7" name="Shape 619">
            <a:extLst>
              <a:ext uri="{FF2B5EF4-FFF2-40B4-BE49-F238E27FC236}">
                <a16:creationId xmlns:a16="http://schemas.microsoft.com/office/drawing/2014/main" id="{4489D9AD-E5F1-A741-93FC-4CA8710220C8}"/>
              </a:ext>
            </a:extLst>
          </p:cNvPr>
          <p:cNvSpPr/>
          <p:nvPr/>
        </p:nvSpPr>
        <p:spPr>
          <a:xfrm>
            <a:off x="3810000" y="3824212"/>
            <a:ext cx="2918891" cy="743185"/>
          </a:xfrm>
          <a:prstGeom prst="rightArrow">
            <a:avLst>
              <a:gd name="adj1" fmla="val 24869"/>
              <a:gd name="adj2" fmla="val 50000"/>
            </a:avLst>
          </a:prstGeom>
          <a:solidFill>
            <a:srgbClr val="003262"/>
          </a:solidFill>
          <a:ln w="9525" cap="flat" cmpd="sng">
            <a:no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mc:AlternateContent xmlns:mc="http://schemas.openxmlformats.org/markup-compatibility/2006" xmlns:a14="http://schemas.microsoft.com/office/drawing/2010/main">
        <mc:Choice Requires="a14">
          <p:sp>
            <p:nvSpPr>
              <p:cNvPr id="8" name="Shape 620">
                <a:extLst>
                  <a:ext uri="{FF2B5EF4-FFF2-40B4-BE49-F238E27FC236}">
                    <a16:creationId xmlns:a16="http://schemas.microsoft.com/office/drawing/2014/main" id="{CE93BB43-9FB2-DD42-B255-A236FE9CA739}"/>
                  </a:ext>
                </a:extLst>
              </p:cNvPr>
              <p:cNvSpPr txBox="1"/>
              <p:nvPr/>
            </p:nvSpPr>
            <p:spPr>
              <a:xfrm>
                <a:off x="3795342" y="2609615"/>
                <a:ext cx="1919658" cy="743185"/>
              </a:xfrm>
              <a:prstGeom prst="rect">
                <a:avLst/>
              </a:prstGeom>
              <a:noFill/>
              <a:ln>
                <a:noFill/>
              </a:ln>
            </p:spPr>
            <p:txBody>
              <a:bodyPr lIns="91425" tIns="91425" rIns="91425" bIns="91425" anchor="t" anchorCtr="0">
                <a:noAutofit/>
              </a:bodyPr>
              <a:lstStyle/>
              <a:p>
                <a:pPr lvl="0" rtl="0">
                  <a:spcBef>
                    <a:spcPts val="0"/>
                  </a:spcBef>
                  <a:buNone/>
                </a:pPr>
                <a:r>
                  <a:rPr lang="en" sz="2000" dirty="0"/>
                  <a:t>Max pool 2 </a:t>
                </a:r>
                <a14:m>
                  <m:oMath xmlns:m="http://schemas.openxmlformats.org/officeDocument/2006/math">
                    <m:r>
                      <a:rPr lang="en" sz="2000" i="1" smtClean="0">
                        <a:latin typeface="Cambria Math" panose="02040503050406030204" pitchFamily="18" charset="0"/>
                        <a:ea typeface="Cambria Math" panose="02040503050406030204" pitchFamily="18" charset="0"/>
                      </a:rPr>
                      <m:t>×</m:t>
                    </m:r>
                  </m:oMath>
                </a14:m>
                <a:r>
                  <a:rPr lang="en" sz="2000" dirty="0"/>
                  <a:t> 2</a:t>
                </a:r>
              </a:p>
              <a:p>
                <a:pPr lvl="0" rtl="0">
                  <a:spcBef>
                    <a:spcPts val="0"/>
                  </a:spcBef>
                  <a:buNone/>
                </a:pPr>
                <a:r>
                  <a:rPr lang="en" sz="2000" dirty="0"/>
                  <a:t>with stride 2</a:t>
                </a:r>
              </a:p>
            </p:txBody>
          </p:sp>
        </mc:Choice>
        <mc:Fallback xmlns="">
          <p:sp>
            <p:nvSpPr>
              <p:cNvPr id="8" name="Shape 620">
                <a:extLst>
                  <a:ext uri="{FF2B5EF4-FFF2-40B4-BE49-F238E27FC236}">
                    <a16:creationId xmlns:a16="http://schemas.microsoft.com/office/drawing/2014/main" id="{CE93BB43-9FB2-DD42-B255-A236FE9CA739}"/>
                  </a:ext>
                </a:extLst>
              </p:cNvPr>
              <p:cNvSpPr txBox="1">
                <a:spLocks noRot="1" noChangeAspect="1" noMove="1" noResize="1" noEditPoints="1" noAdjustHandles="1" noChangeArrowheads="1" noChangeShapeType="1" noTextEdit="1"/>
              </p:cNvSpPr>
              <p:nvPr/>
            </p:nvSpPr>
            <p:spPr>
              <a:xfrm>
                <a:off x="3795342" y="2609615"/>
                <a:ext cx="1919658" cy="743185"/>
              </a:xfrm>
              <a:prstGeom prst="rect">
                <a:avLst/>
              </a:prstGeom>
              <a:blipFill>
                <a:blip r:embed="rId4"/>
                <a:stretch>
                  <a:fillRect l="-3492" r="-1587" b="-16393"/>
                </a:stretch>
              </a:blipFill>
              <a:ln>
                <a:noFill/>
              </a:ln>
            </p:spPr>
            <p:txBody>
              <a:bodyPr/>
              <a:lstStyle/>
              <a:p>
                <a:r>
                  <a:rPr lang="en-IN">
                    <a:noFill/>
                  </a:rPr>
                  <a:t> </a:t>
                </a:r>
              </a:p>
            </p:txBody>
          </p:sp>
        </mc:Fallback>
      </mc:AlternateContent>
      <p:cxnSp>
        <p:nvCxnSpPr>
          <p:cNvPr id="18" name="Straight Connector 17">
            <a:extLst>
              <a:ext uri="{FF2B5EF4-FFF2-40B4-BE49-F238E27FC236}">
                <a16:creationId xmlns:a16="http://schemas.microsoft.com/office/drawing/2014/main" id="{A71ED417-B573-48AC-AD78-BCBF3F174691}"/>
              </a:ext>
            </a:extLst>
          </p:cNvPr>
          <p:cNvCxnSpPr>
            <a:stCxn id="3" idx="1"/>
            <a:endCxn id="3" idx="3"/>
          </p:cNvCxnSpPr>
          <p:nvPr/>
        </p:nvCxnSpPr>
        <p:spPr>
          <a:xfrm>
            <a:off x="533400" y="4205242"/>
            <a:ext cx="26867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86D4A9F-064B-4617-8550-4758D794BE97}"/>
              </a:ext>
            </a:extLst>
          </p:cNvPr>
          <p:cNvGrpSpPr/>
          <p:nvPr/>
        </p:nvGrpSpPr>
        <p:grpSpPr>
          <a:xfrm>
            <a:off x="533400" y="2800586"/>
            <a:ext cx="2686742" cy="2809312"/>
            <a:chOff x="533400" y="2571986"/>
            <a:chExt cx="2686742" cy="2809312"/>
          </a:xfrm>
        </p:grpSpPr>
        <p:sp>
          <p:nvSpPr>
            <p:cNvPr id="3" name="Rectangle 2">
              <a:extLst>
                <a:ext uri="{FF2B5EF4-FFF2-40B4-BE49-F238E27FC236}">
                  <a16:creationId xmlns:a16="http://schemas.microsoft.com/office/drawing/2014/main" id="{C93C8E39-31D6-478A-B9B4-D1348F7D3124}"/>
                </a:ext>
              </a:extLst>
            </p:cNvPr>
            <p:cNvSpPr/>
            <p:nvPr/>
          </p:nvSpPr>
          <p:spPr>
            <a:xfrm>
              <a:off x="533400" y="2571986"/>
              <a:ext cx="2686742" cy="280931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5" name="Straight Connector 14">
              <a:extLst>
                <a:ext uri="{FF2B5EF4-FFF2-40B4-BE49-F238E27FC236}">
                  <a16:creationId xmlns:a16="http://schemas.microsoft.com/office/drawing/2014/main" id="{69F920E0-64B8-4EED-A4A3-B61B25CB636F}"/>
                </a:ext>
              </a:extLst>
            </p:cNvPr>
            <p:cNvCxnSpPr/>
            <p:nvPr/>
          </p:nvCxnSpPr>
          <p:spPr>
            <a:xfrm>
              <a:off x="533400" y="3276600"/>
              <a:ext cx="2686742"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C46A4FE-053E-4B0B-B0DD-D9677E24A31B}"/>
                </a:ext>
              </a:extLst>
            </p:cNvPr>
            <p:cNvCxnSpPr/>
            <p:nvPr/>
          </p:nvCxnSpPr>
          <p:spPr>
            <a:xfrm>
              <a:off x="533400" y="4680000"/>
              <a:ext cx="26867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0614AC-8E0F-4ADC-A726-37FE287EA538}"/>
                </a:ext>
              </a:extLst>
            </p:cNvPr>
            <p:cNvCxnSpPr/>
            <p:nvPr/>
          </p:nvCxnSpPr>
          <p:spPr>
            <a:xfrm>
              <a:off x="1202400" y="2571986"/>
              <a:ext cx="0" cy="2809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D2D5AA-204E-4B41-9E39-E48E8DF58DD0}"/>
                </a:ext>
              </a:extLst>
            </p:cNvPr>
            <p:cNvCxnSpPr/>
            <p:nvPr/>
          </p:nvCxnSpPr>
          <p:spPr>
            <a:xfrm>
              <a:off x="1875600" y="2571986"/>
              <a:ext cx="0" cy="2809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4CB9E4-C473-4BE3-B1BC-EA329E7A2A3A}"/>
                </a:ext>
              </a:extLst>
            </p:cNvPr>
            <p:cNvCxnSpPr/>
            <p:nvPr/>
          </p:nvCxnSpPr>
          <p:spPr>
            <a:xfrm>
              <a:off x="2545200" y="2571986"/>
              <a:ext cx="0" cy="2809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49B1D11-2113-44FD-AB58-85D840DD2FD4}"/>
              </a:ext>
            </a:extLst>
          </p:cNvPr>
          <p:cNvGrpSpPr/>
          <p:nvPr/>
        </p:nvGrpSpPr>
        <p:grpSpPr>
          <a:xfrm>
            <a:off x="7311651" y="3505200"/>
            <a:ext cx="1332000" cy="1422000"/>
            <a:chOff x="7391400" y="3276600"/>
            <a:chExt cx="1332000" cy="1422000"/>
          </a:xfrm>
        </p:grpSpPr>
        <p:sp>
          <p:nvSpPr>
            <p:cNvPr id="26" name="Rectangle 25">
              <a:extLst>
                <a:ext uri="{FF2B5EF4-FFF2-40B4-BE49-F238E27FC236}">
                  <a16:creationId xmlns:a16="http://schemas.microsoft.com/office/drawing/2014/main" id="{55642C64-1EEE-4875-9F30-79C827E8732F}"/>
                </a:ext>
              </a:extLst>
            </p:cNvPr>
            <p:cNvSpPr/>
            <p:nvPr/>
          </p:nvSpPr>
          <p:spPr>
            <a:xfrm>
              <a:off x="7391400" y="3276600"/>
              <a:ext cx="1332000" cy="142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28" name="Straight Connector 27">
              <a:extLst>
                <a:ext uri="{FF2B5EF4-FFF2-40B4-BE49-F238E27FC236}">
                  <a16:creationId xmlns:a16="http://schemas.microsoft.com/office/drawing/2014/main" id="{128529D8-FA14-44EF-8A0A-97D4EFC8E4CE}"/>
                </a:ext>
              </a:extLst>
            </p:cNvPr>
            <p:cNvCxnSpPr>
              <a:stCxn id="26" idx="1"/>
              <a:endCxn id="26" idx="3"/>
            </p:cNvCxnSpPr>
            <p:nvPr/>
          </p:nvCxnSpPr>
          <p:spPr>
            <a:xfrm>
              <a:off x="7391400" y="3987600"/>
              <a:ext cx="133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654546-2A92-4207-83A0-29636A87AFCF}"/>
                </a:ext>
              </a:extLst>
            </p:cNvPr>
            <p:cNvCxnSpPr>
              <a:cxnSpLocks/>
            </p:cNvCxnSpPr>
            <p:nvPr/>
          </p:nvCxnSpPr>
          <p:spPr>
            <a:xfrm>
              <a:off x="8049600" y="3276600"/>
              <a:ext cx="0" cy="1422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445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A12F-1B81-CF4B-B65B-76E83BCBF091}"/>
              </a:ext>
            </a:extLst>
          </p:cNvPr>
          <p:cNvSpPr>
            <a:spLocks noGrp="1"/>
          </p:cNvSpPr>
          <p:nvPr>
            <p:ph type="title"/>
          </p:nvPr>
        </p:nvSpPr>
        <p:spPr/>
        <p:txBody>
          <a:bodyPr>
            <a:noAutofit/>
          </a:bodyPr>
          <a:lstStyle/>
          <a:p>
            <a:r>
              <a:rPr lang="en-US" dirty="0"/>
              <a:t>(Max) Pooling</a:t>
            </a:r>
          </a:p>
        </p:txBody>
      </p:sp>
      <p:sp>
        <p:nvSpPr>
          <p:cNvPr id="13" name="Content Placeholder 12">
            <a:extLst>
              <a:ext uri="{FF2B5EF4-FFF2-40B4-BE49-F238E27FC236}">
                <a16:creationId xmlns:a16="http://schemas.microsoft.com/office/drawing/2014/main" id="{22FE64A2-7601-4D15-BCEB-D3A506ACDFA7}"/>
              </a:ext>
            </a:extLst>
          </p:cNvPr>
          <p:cNvSpPr>
            <a:spLocks noGrp="1"/>
          </p:cNvSpPr>
          <p:nvPr>
            <p:ph idx="1"/>
          </p:nvPr>
        </p:nvSpPr>
        <p:spPr>
          <a:xfrm>
            <a:off x="457200" y="1600200"/>
            <a:ext cx="8229600" cy="743185"/>
          </a:xfrm>
        </p:spPr>
        <p:txBody>
          <a:bodyPr>
            <a:noAutofit/>
          </a:bodyPr>
          <a:lstStyle/>
          <a:p>
            <a:pPr marL="0" indent="0">
              <a:buNone/>
            </a:pPr>
            <a:r>
              <a:rPr lang="en-US" i="1" dirty="0"/>
              <a:t>Another trick to simplify/compress inputs</a:t>
            </a:r>
          </a:p>
        </p:txBody>
      </p:sp>
      <p:pic>
        <p:nvPicPr>
          <p:cNvPr id="5" name="Shape 617">
            <a:extLst>
              <a:ext uri="{FF2B5EF4-FFF2-40B4-BE49-F238E27FC236}">
                <a16:creationId xmlns:a16="http://schemas.microsoft.com/office/drawing/2014/main" id="{704C01FD-01CC-0B4B-AF8B-ADD83F424D4C}"/>
              </a:ext>
            </a:extLst>
          </p:cNvPr>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239000" y="3363485"/>
            <a:ext cx="1520451" cy="1664768"/>
          </a:xfrm>
          <a:prstGeom prst="rect">
            <a:avLst/>
          </a:prstGeom>
          <a:noFill/>
          <a:ln>
            <a:noFill/>
          </a:ln>
        </p:spPr>
      </p:pic>
      <p:pic>
        <p:nvPicPr>
          <p:cNvPr id="6" name="Shape 618">
            <a:extLst>
              <a:ext uri="{FF2B5EF4-FFF2-40B4-BE49-F238E27FC236}">
                <a16:creationId xmlns:a16="http://schemas.microsoft.com/office/drawing/2014/main" id="{EB521710-ED1E-5B4C-A89C-5E323E3B1597}"/>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57199" y="2752933"/>
            <a:ext cx="2843172" cy="2885867"/>
          </a:xfrm>
          <a:prstGeom prst="rect">
            <a:avLst/>
          </a:prstGeom>
          <a:noFill/>
          <a:ln>
            <a:noFill/>
          </a:ln>
        </p:spPr>
      </p:pic>
      <p:sp>
        <p:nvSpPr>
          <p:cNvPr id="7" name="Shape 619">
            <a:extLst>
              <a:ext uri="{FF2B5EF4-FFF2-40B4-BE49-F238E27FC236}">
                <a16:creationId xmlns:a16="http://schemas.microsoft.com/office/drawing/2014/main" id="{4489D9AD-E5F1-A741-93FC-4CA8710220C8}"/>
              </a:ext>
            </a:extLst>
          </p:cNvPr>
          <p:cNvSpPr/>
          <p:nvPr/>
        </p:nvSpPr>
        <p:spPr>
          <a:xfrm>
            <a:off x="3810000" y="3824212"/>
            <a:ext cx="2918891" cy="743185"/>
          </a:xfrm>
          <a:prstGeom prst="rightArrow">
            <a:avLst>
              <a:gd name="adj1" fmla="val 24869"/>
              <a:gd name="adj2" fmla="val 50000"/>
            </a:avLst>
          </a:prstGeom>
          <a:solidFill>
            <a:srgbClr val="003262"/>
          </a:solidFill>
          <a:ln w="9525" cap="flat" cmpd="sng">
            <a:no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cxnSp>
        <p:nvCxnSpPr>
          <p:cNvPr id="18" name="Straight Connector 17">
            <a:extLst>
              <a:ext uri="{FF2B5EF4-FFF2-40B4-BE49-F238E27FC236}">
                <a16:creationId xmlns:a16="http://schemas.microsoft.com/office/drawing/2014/main" id="{A71ED417-B573-48AC-AD78-BCBF3F174691}"/>
              </a:ext>
            </a:extLst>
          </p:cNvPr>
          <p:cNvCxnSpPr>
            <a:stCxn id="3" idx="1"/>
            <a:endCxn id="3" idx="3"/>
          </p:cNvCxnSpPr>
          <p:nvPr/>
        </p:nvCxnSpPr>
        <p:spPr>
          <a:xfrm>
            <a:off x="533400" y="4205242"/>
            <a:ext cx="26867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C86D4A9F-064B-4617-8550-4758D794BE97}"/>
              </a:ext>
            </a:extLst>
          </p:cNvPr>
          <p:cNvGrpSpPr/>
          <p:nvPr/>
        </p:nvGrpSpPr>
        <p:grpSpPr>
          <a:xfrm>
            <a:off x="533400" y="2800586"/>
            <a:ext cx="2686742" cy="2809312"/>
            <a:chOff x="533400" y="2571986"/>
            <a:chExt cx="2686742" cy="2809312"/>
          </a:xfrm>
        </p:grpSpPr>
        <p:sp>
          <p:nvSpPr>
            <p:cNvPr id="3" name="Rectangle 2">
              <a:extLst>
                <a:ext uri="{FF2B5EF4-FFF2-40B4-BE49-F238E27FC236}">
                  <a16:creationId xmlns:a16="http://schemas.microsoft.com/office/drawing/2014/main" id="{C93C8E39-31D6-478A-B9B4-D1348F7D3124}"/>
                </a:ext>
              </a:extLst>
            </p:cNvPr>
            <p:cNvSpPr/>
            <p:nvPr/>
          </p:nvSpPr>
          <p:spPr>
            <a:xfrm>
              <a:off x="533400" y="2571986"/>
              <a:ext cx="2686742" cy="280931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5" name="Straight Connector 14">
              <a:extLst>
                <a:ext uri="{FF2B5EF4-FFF2-40B4-BE49-F238E27FC236}">
                  <a16:creationId xmlns:a16="http://schemas.microsoft.com/office/drawing/2014/main" id="{69F920E0-64B8-4EED-A4A3-B61B25CB636F}"/>
                </a:ext>
              </a:extLst>
            </p:cNvPr>
            <p:cNvCxnSpPr/>
            <p:nvPr/>
          </p:nvCxnSpPr>
          <p:spPr>
            <a:xfrm>
              <a:off x="533400" y="3276600"/>
              <a:ext cx="2686742" cy="0"/>
            </a:xfrm>
            <a:prstGeom prst="line">
              <a:avLst/>
            </a:prstGeom>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C46A4FE-053E-4B0B-B0DD-D9677E24A31B}"/>
                </a:ext>
              </a:extLst>
            </p:cNvPr>
            <p:cNvCxnSpPr/>
            <p:nvPr/>
          </p:nvCxnSpPr>
          <p:spPr>
            <a:xfrm>
              <a:off x="533400" y="4680000"/>
              <a:ext cx="26867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0614AC-8E0F-4ADC-A726-37FE287EA538}"/>
                </a:ext>
              </a:extLst>
            </p:cNvPr>
            <p:cNvCxnSpPr/>
            <p:nvPr/>
          </p:nvCxnSpPr>
          <p:spPr>
            <a:xfrm>
              <a:off x="1202400" y="2571986"/>
              <a:ext cx="0" cy="2809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D2D5AA-204E-4B41-9E39-E48E8DF58DD0}"/>
                </a:ext>
              </a:extLst>
            </p:cNvPr>
            <p:cNvCxnSpPr/>
            <p:nvPr/>
          </p:nvCxnSpPr>
          <p:spPr>
            <a:xfrm>
              <a:off x="1875600" y="2571986"/>
              <a:ext cx="0" cy="2809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4CB9E4-C473-4BE3-B1BC-EA329E7A2A3A}"/>
                </a:ext>
              </a:extLst>
            </p:cNvPr>
            <p:cNvCxnSpPr/>
            <p:nvPr/>
          </p:nvCxnSpPr>
          <p:spPr>
            <a:xfrm>
              <a:off x="2545200" y="2571986"/>
              <a:ext cx="0" cy="28093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49B1D11-2113-44FD-AB58-85D840DD2FD4}"/>
              </a:ext>
            </a:extLst>
          </p:cNvPr>
          <p:cNvGrpSpPr/>
          <p:nvPr/>
        </p:nvGrpSpPr>
        <p:grpSpPr>
          <a:xfrm>
            <a:off x="7311651" y="3505200"/>
            <a:ext cx="1332000" cy="1422000"/>
            <a:chOff x="7391400" y="3276600"/>
            <a:chExt cx="1332000" cy="1422000"/>
          </a:xfrm>
        </p:grpSpPr>
        <p:sp>
          <p:nvSpPr>
            <p:cNvPr id="26" name="Rectangle 25">
              <a:extLst>
                <a:ext uri="{FF2B5EF4-FFF2-40B4-BE49-F238E27FC236}">
                  <a16:creationId xmlns:a16="http://schemas.microsoft.com/office/drawing/2014/main" id="{55642C64-1EEE-4875-9F30-79C827E8732F}"/>
                </a:ext>
              </a:extLst>
            </p:cNvPr>
            <p:cNvSpPr/>
            <p:nvPr/>
          </p:nvSpPr>
          <p:spPr>
            <a:xfrm>
              <a:off x="7391400" y="3276600"/>
              <a:ext cx="1332000" cy="142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28" name="Straight Connector 27">
              <a:extLst>
                <a:ext uri="{FF2B5EF4-FFF2-40B4-BE49-F238E27FC236}">
                  <a16:creationId xmlns:a16="http://schemas.microsoft.com/office/drawing/2014/main" id="{128529D8-FA14-44EF-8A0A-97D4EFC8E4CE}"/>
                </a:ext>
              </a:extLst>
            </p:cNvPr>
            <p:cNvCxnSpPr>
              <a:stCxn id="26" idx="1"/>
              <a:endCxn id="26" idx="3"/>
            </p:cNvCxnSpPr>
            <p:nvPr/>
          </p:nvCxnSpPr>
          <p:spPr>
            <a:xfrm>
              <a:off x="7391400" y="3987600"/>
              <a:ext cx="133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654546-2A92-4207-83A0-29636A87AFCF}"/>
                </a:ext>
              </a:extLst>
            </p:cNvPr>
            <p:cNvCxnSpPr>
              <a:cxnSpLocks/>
            </p:cNvCxnSpPr>
            <p:nvPr/>
          </p:nvCxnSpPr>
          <p:spPr>
            <a:xfrm>
              <a:off x="8049600" y="3276600"/>
              <a:ext cx="0" cy="1422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hape 620">
                <a:extLst>
                  <a:ext uri="{FF2B5EF4-FFF2-40B4-BE49-F238E27FC236}">
                    <a16:creationId xmlns:a16="http://schemas.microsoft.com/office/drawing/2014/main" id="{CE93BB43-9FB2-DD42-B255-A236FE9CA739}"/>
                  </a:ext>
                </a:extLst>
              </p:cNvPr>
              <p:cNvSpPr txBox="1"/>
              <p:nvPr/>
            </p:nvSpPr>
            <p:spPr>
              <a:xfrm>
                <a:off x="3795342" y="2609615"/>
                <a:ext cx="1919658" cy="743185"/>
              </a:xfrm>
              <a:prstGeom prst="rect">
                <a:avLst/>
              </a:prstGeom>
              <a:noFill/>
              <a:ln>
                <a:noFill/>
              </a:ln>
            </p:spPr>
            <p:txBody>
              <a:bodyPr lIns="91425" tIns="91425" rIns="91425" bIns="91425" anchor="t" anchorCtr="0">
                <a:noAutofit/>
              </a:bodyPr>
              <a:lstStyle/>
              <a:p>
                <a:pPr lvl="0" rtl="0">
                  <a:spcBef>
                    <a:spcPts val="0"/>
                  </a:spcBef>
                  <a:buNone/>
                </a:pPr>
                <a:r>
                  <a:rPr lang="en" sz="2000" dirty="0"/>
                  <a:t>Max pool 2 </a:t>
                </a:r>
                <a14:m>
                  <m:oMath xmlns:m="http://schemas.openxmlformats.org/officeDocument/2006/math">
                    <m:r>
                      <a:rPr lang="en" sz="2000" i="1" smtClean="0">
                        <a:latin typeface="Cambria Math" panose="02040503050406030204" pitchFamily="18" charset="0"/>
                        <a:ea typeface="Cambria Math" panose="02040503050406030204" pitchFamily="18" charset="0"/>
                      </a:rPr>
                      <m:t>×</m:t>
                    </m:r>
                  </m:oMath>
                </a14:m>
                <a:r>
                  <a:rPr lang="en" sz="2000" dirty="0"/>
                  <a:t> 2</a:t>
                </a:r>
              </a:p>
              <a:p>
                <a:pPr lvl="0" rtl="0">
                  <a:spcBef>
                    <a:spcPts val="0"/>
                  </a:spcBef>
                  <a:buNone/>
                </a:pPr>
                <a:r>
                  <a:rPr lang="en" sz="2000" dirty="0"/>
                  <a:t>with stride 2</a:t>
                </a:r>
              </a:p>
            </p:txBody>
          </p:sp>
        </mc:Choice>
        <mc:Fallback xmlns="">
          <p:sp>
            <p:nvSpPr>
              <p:cNvPr id="21" name="Shape 620">
                <a:extLst>
                  <a:ext uri="{FF2B5EF4-FFF2-40B4-BE49-F238E27FC236}">
                    <a16:creationId xmlns:a16="http://schemas.microsoft.com/office/drawing/2014/main" id="{CE93BB43-9FB2-DD42-B255-A236FE9CA739}"/>
                  </a:ext>
                </a:extLst>
              </p:cNvPr>
              <p:cNvSpPr txBox="1">
                <a:spLocks noRot="1" noChangeAspect="1" noMove="1" noResize="1" noEditPoints="1" noAdjustHandles="1" noChangeArrowheads="1" noChangeShapeType="1" noTextEdit="1"/>
              </p:cNvSpPr>
              <p:nvPr/>
            </p:nvSpPr>
            <p:spPr>
              <a:xfrm>
                <a:off x="3795342" y="2609615"/>
                <a:ext cx="1919658" cy="743185"/>
              </a:xfrm>
              <a:prstGeom prst="rect">
                <a:avLst/>
              </a:prstGeom>
              <a:blipFill>
                <a:blip r:embed="rId4"/>
                <a:stretch>
                  <a:fillRect l="-3492" r="-1587" b="-16393"/>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828009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C08B-1906-DA40-9C18-44DFD502CC2C}"/>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089558BA-F41E-684B-A4DB-C3D28E905E4B}"/>
              </a:ext>
            </a:extLst>
          </p:cNvPr>
          <p:cNvSpPr>
            <a:spLocks noGrp="1"/>
          </p:cNvSpPr>
          <p:nvPr>
            <p:ph idx="1"/>
          </p:nvPr>
        </p:nvSpPr>
        <p:spPr>
          <a:xfrm>
            <a:off x="457200" y="1600200"/>
            <a:ext cx="4267200" cy="4525963"/>
          </a:xfrm>
        </p:spPr>
        <p:txBody>
          <a:bodyPr/>
          <a:lstStyle/>
          <a:p>
            <a:pPr marL="0" indent="0">
              <a:buNone/>
            </a:pPr>
            <a:r>
              <a:rPr lang="en-US" sz="2800" i="1" dirty="0"/>
              <a:t>Combat overfitting</a:t>
            </a:r>
            <a:endParaRPr lang="en" sz="2800" dirty="0"/>
          </a:p>
          <a:p>
            <a:r>
              <a:rPr lang="en" sz="2800" dirty="0"/>
              <a:t>Weight decay: add to loss L(θ): λ‖θ‖</a:t>
            </a:r>
            <a:r>
              <a:rPr lang="en" sz="2800" baseline="30000" dirty="0"/>
              <a:t>2</a:t>
            </a:r>
            <a:r>
              <a:rPr lang="en" sz="2800" dirty="0"/>
              <a:t> to pull weights toward zero</a:t>
            </a:r>
          </a:p>
          <a:p>
            <a:r>
              <a:rPr lang="en" sz="2800" dirty="0"/>
              <a:t>λ (scalar) is a hyperparameter</a:t>
            </a:r>
          </a:p>
          <a:p>
            <a:r>
              <a:rPr lang="en" sz="2800" dirty="0"/>
              <a:t>Also known as “L</a:t>
            </a:r>
            <a:r>
              <a:rPr lang="en" sz="2800" baseline="30000" dirty="0"/>
              <a:t>2</a:t>
            </a:r>
            <a:r>
              <a:rPr lang="en" sz="2800" dirty="0"/>
              <a:t> regularization”</a:t>
            </a:r>
          </a:p>
        </p:txBody>
      </p:sp>
      <p:pic>
        <p:nvPicPr>
          <p:cNvPr id="5" name="Shape 381">
            <a:extLst>
              <a:ext uri="{FF2B5EF4-FFF2-40B4-BE49-F238E27FC236}">
                <a16:creationId xmlns:a16="http://schemas.microsoft.com/office/drawing/2014/main" id="{E81B2994-9FAC-1040-BC21-947C7F51BDA3}"/>
              </a:ext>
            </a:extLst>
          </p:cNvPr>
          <p:cNvPicPr preferRelativeResize="0"/>
          <p:nvPr/>
        </p:nvPicPr>
        <p:blipFill>
          <a:blip r:embed="rId2">
            <a:alphaModFix/>
          </a:blip>
          <a:stretch>
            <a:fillRect/>
          </a:stretch>
        </p:blipFill>
        <p:spPr>
          <a:xfrm>
            <a:off x="5482975" y="1600200"/>
            <a:ext cx="3203825" cy="3556049"/>
          </a:xfrm>
          <a:prstGeom prst="rect">
            <a:avLst/>
          </a:prstGeom>
          <a:noFill/>
          <a:ln>
            <a:noFill/>
          </a:ln>
        </p:spPr>
      </p:pic>
    </p:spTree>
    <p:extLst>
      <p:ext uri="{BB962C8B-B14F-4D97-AF65-F5344CB8AC3E}">
        <p14:creationId xmlns:p14="http://schemas.microsoft.com/office/powerpoint/2010/main" val="309532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pSp>
        <p:nvGrpSpPr>
          <p:cNvPr id="516" name="Shape 516"/>
          <p:cNvGrpSpPr/>
          <p:nvPr/>
        </p:nvGrpSpPr>
        <p:grpSpPr>
          <a:xfrm>
            <a:off x="7720629" y="3360510"/>
            <a:ext cx="1169075" cy="1189919"/>
            <a:chOff x="7315875" y="3352055"/>
            <a:chExt cx="1367499" cy="1391881"/>
          </a:xfrm>
        </p:grpSpPr>
        <p:sp>
          <p:nvSpPr>
            <p:cNvPr id="517" name="Shape 517"/>
            <p:cNvSpPr/>
            <p:nvPr/>
          </p:nvSpPr>
          <p:spPr>
            <a:xfrm>
              <a:off x="7315875" y="3352073"/>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18" name="Shape 518"/>
            <p:cNvSpPr/>
            <p:nvPr/>
          </p:nvSpPr>
          <p:spPr>
            <a:xfrm>
              <a:off x="7999675" y="3352055"/>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19" name="Shape 519"/>
            <p:cNvSpPr/>
            <p:nvPr/>
          </p:nvSpPr>
          <p:spPr>
            <a:xfrm>
              <a:off x="73158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20" name="Shape 520"/>
            <p:cNvSpPr/>
            <p:nvPr/>
          </p:nvSpPr>
          <p:spPr>
            <a:xfrm>
              <a:off x="79996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grpSp>
      <p:sp>
        <p:nvSpPr>
          <p:cNvPr id="521" name="Shape 521"/>
          <p:cNvSpPr/>
          <p:nvPr/>
        </p:nvSpPr>
        <p:spPr>
          <a:xfrm>
            <a:off x="7743826" y="3343275"/>
            <a:ext cx="1133475" cy="811500"/>
          </a:xfrm>
          <a:custGeom>
            <a:avLst/>
            <a:gdLst/>
            <a:ahLst/>
            <a:cxnLst/>
            <a:rect l="0" t="0" r="0" b="0"/>
            <a:pathLst>
              <a:path w="45339" h="32460" extrusionOk="0">
                <a:moveTo>
                  <a:pt x="0" y="32385"/>
                </a:moveTo>
                <a:cubicBezTo>
                  <a:pt x="2159" y="32258"/>
                  <a:pt x="9259" y="32966"/>
                  <a:pt x="12954" y="31623"/>
                </a:cubicBezTo>
                <a:cubicBezTo>
                  <a:pt x="16649" y="30279"/>
                  <a:pt x="19312" y="26799"/>
                  <a:pt x="22170" y="24323"/>
                </a:cubicBezTo>
                <a:cubicBezTo>
                  <a:pt x="25027" y="21846"/>
                  <a:pt x="26237" y="20817"/>
                  <a:pt x="30099" y="16764"/>
                </a:cubicBezTo>
                <a:cubicBezTo>
                  <a:pt x="33960" y="12710"/>
                  <a:pt x="42799" y="2794"/>
                  <a:pt x="45339" y="0"/>
                </a:cubicBezTo>
              </a:path>
            </a:pathLst>
          </a:custGeom>
          <a:noFill/>
          <a:ln w="38100" cap="flat" cmpd="sng">
            <a:solidFill>
              <a:srgbClr val="46535E"/>
            </a:solidFill>
            <a:prstDash val="solid"/>
            <a:round/>
            <a:headEnd type="none" w="lg" len="lg"/>
            <a:tailEnd type="none" w="lg" len="lg"/>
          </a:ln>
        </p:spPr>
      </p:sp>
      <p:sp>
        <p:nvSpPr>
          <p:cNvPr id="522" name="Shape 522"/>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a:latin typeface="+mn-lt"/>
              </a:rPr>
              <a:t>Activation Functions</a:t>
            </a:r>
          </a:p>
        </p:txBody>
      </p:sp>
      <p:sp>
        <p:nvSpPr>
          <p:cNvPr id="534" name="Shape 534"/>
          <p:cNvSpPr txBox="1">
            <a:spLocks noGrp="1"/>
          </p:cNvSpPr>
          <p:nvPr>
            <p:ph type="subTitle" idx="4294967295"/>
          </p:nvPr>
        </p:nvSpPr>
        <p:spPr>
          <a:xfrm>
            <a:off x="450850" y="1929138"/>
            <a:ext cx="2597150" cy="449262"/>
          </a:xfrm>
          <a:prstGeom prst="rect">
            <a:avLst/>
          </a:prstGeom>
        </p:spPr>
        <p:txBody>
          <a:bodyPr vert="horz" lIns="91425" tIns="91425" rIns="91425" bIns="91425" rtlCol="0" anchor="t" anchorCtr="0">
            <a:noAutofit/>
          </a:bodyPr>
          <a:lstStyle/>
          <a:p>
            <a:pPr>
              <a:spcBef>
                <a:spcPts val="0"/>
              </a:spcBef>
              <a:buNone/>
            </a:pPr>
            <a:r>
              <a:rPr lang="en" sz="2400" b="1" dirty="0">
                <a:solidFill>
                  <a:srgbClr val="D9661F"/>
                </a:solidFill>
              </a:rPr>
              <a:t>ReLU</a:t>
            </a:r>
          </a:p>
        </p:txBody>
      </p:sp>
      <p:sp>
        <p:nvSpPr>
          <p:cNvPr id="535" name="Shape 535"/>
          <p:cNvSpPr txBox="1">
            <a:spLocks noGrp="1"/>
          </p:cNvSpPr>
          <p:nvPr>
            <p:ph type="subTitle" idx="4294967295"/>
          </p:nvPr>
        </p:nvSpPr>
        <p:spPr>
          <a:xfrm>
            <a:off x="457200" y="3343275"/>
            <a:ext cx="2752725" cy="601662"/>
          </a:xfrm>
          <a:prstGeom prst="rect">
            <a:avLst/>
          </a:prstGeom>
        </p:spPr>
        <p:txBody>
          <a:bodyPr vert="horz" lIns="91425" tIns="91425" rIns="91425" bIns="91425" rtlCol="0" anchor="t" anchorCtr="0">
            <a:noAutofit/>
          </a:bodyPr>
          <a:lstStyle/>
          <a:p>
            <a:pPr>
              <a:spcBef>
                <a:spcPts val="0"/>
              </a:spcBef>
              <a:buNone/>
            </a:pPr>
            <a:r>
              <a:rPr lang="en" sz="2400" b="1" dirty="0">
                <a:solidFill>
                  <a:srgbClr val="3B7EA1"/>
                </a:solidFill>
              </a:rPr>
              <a:t>Sigmoid</a:t>
            </a:r>
          </a:p>
        </p:txBody>
      </p:sp>
      <p:sp>
        <p:nvSpPr>
          <p:cNvPr id="543" name="Shape 543"/>
          <p:cNvSpPr txBox="1">
            <a:spLocks noGrp="1"/>
          </p:cNvSpPr>
          <p:nvPr>
            <p:ph type="subTitle" idx="4294967295"/>
          </p:nvPr>
        </p:nvSpPr>
        <p:spPr>
          <a:xfrm>
            <a:off x="457200" y="4744773"/>
            <a:ext cx="2752725" cy="601662"/>
          </a:xfrm>
          <a:prstGeom prst="rect">
            <a:avLst/>
          </a:prstGeom>
        </p:spPr>
        <p:txBody>
          <a:bodyPr vert="horz" lIns="91425" tIns="91425" rIns="91425" bIns="91425" rtlCol="0" anchor="t" anchorCtr="0">
            <a:noAutofit/>
          </a:bodyPr>
          <a:lstStyle/>
          <a:p>
            <a:pPr>
              <a:spcBef>
                <a:spcPts val="0"/>
              </a:spcBef>
              <a:buNone/>
            </a:pPr>
            <a:r>
              <a:rPr lang="en" sz="2400" b="1" dirty="0">
                <a:solidFill>
                  <a:srgbClr val="859438"/>
                </a:solidFill>
              </a:rPr>
              <a:t>Tanh</a:t>
            </a:r>
          </a:p>
        </p:txBody>
      </p:sp>
      <p:sp>
        <p:nvSpPr>
          <p:cNvPr id="558" name="Shape 558"/>
          <p:cNvSpPr txBox="1">
            <a:spLocks noGrp="1"/>
          </p:cNvSpPr>
          <p:nvPr>
            <p:ph type="subTitle" idx="4294967295"/>
          </p:nvPr>
        </p:nvSpPr>
        <p:spPr>
          <a:xfrm>
            <a:off x="5192894" y="1946447"/>
            <a:ext cx="2520950" cy="560387"/>
          </a:xfrm>
          <a:prstGeom prst="rect">
            <a:avLst/>
          </a:prstGeom>
        </p:spPr>
        <p:txBody>
          <a:bodyPr vert="horz" lIns="91425" tIns="91425" rIns="91425" bIns="91425" rtlCol="0" anchor="t" anchorCtr="0">
            <a:noAutofit/>
          </a:bodyPr>
          <a:lstStyle/>
          <a:p>
            <a:pPr>
              <a:spcBef>
                <a:spcPts val="0"/>
              </a:spcBef>
              <a:buNone/>
            </a:pPr>
            <a:r>
              <a:rPr lang="en" sz="2400" b="1" dirty="0">
                <a:solidFill>
                  <a:srgbClr val="ED4E33"/>
                </a:solidFill>
              </a:rPr>
              <a:t>Leaky ReLU</a:t>
            </a:r>
          </a:p>
        </p:txBody>
      </p:sp>
      <p:sp>
        <p:nvSpPr>
          <p:cNvPr id="563" name="Shape 563"/>
          <p:cNvSpPr txBox="1">
            <a:spLocks noGrp="1"/>
          </p:cNvSpPr>
          <p:nvPr>
            <p:ph type="subTitle" idx="4294967295"/>
          </p:nvPr>
        </p:nvSpPr>
        <p:spPr>
          <a:xfrm>
            <a:off x="5188330" y="3360738"/>
            <a:ext cx="2375256" cy="601662"/>
          </a:xfrm>
          <a:prstGeom prst="rect">
            <a:avLst/>
          </a:prstGeom>
        </p:spPr>
        <p:txBody>
          <a:bodyPr vert="horz" lIns="91425" tIns="91425" rIns="91425" bIns="91425" rtlCol="0" anchor="t" anchorCtr="0">
            <a:noAutofit/>
          </a:bodyPr>
          <a:lstStyle/>
          <a:p>
            <a:pPr>
              <a:spcBef>
                <a:spcPts val="0"/>
              </a:spcBef>
              <a:buNone/>
            </a:pPr>
            <a:r>
              <a:rPr lang="en" sz="2400" b="1" dirty="0">
                <a:solidFill>
                  <a:srgbClr val="46535E"/>
                </a:solidFill>
              </a:rPr>
              <a:t>ELU</a:t>
            </a:r>
          </a:p>
        </p:txBody>
      </p:sp>
      <p:sp>
        <p:nvSpPr>
          <p:cNvPr id="523" name="Shape 523"/>
          <p:cNvSpPr/>
          <p:nvPr/>
        </p:nvSpPr>
        <p:spPr>
          <a:xfrm>
            <a:off x="457201" y="1929000"/>
            <a:ext cx="2607599" cy="966600"/>
          </a:xfrm>
          <a:prstGeom prst="rect">
            <a:avLst/>
          </a:prstGeom>
          <a:noFill/>
          <a:ln w="25400" cap="flat" cmpd="sng">
            <a:solidFill>
              <a:srgbClr val="D9661F"/>
            </a:solidFill>
            <a:prstDash val="solid"/>
            <a:round/>
            <a:headEnd type="none" w="med" len="med"/>
            <a:tailEnd type="none" w="med" len="med"/>
          </a:ln>
        </p:spPr>
        <p:txBody>
          <a:bodyPr lIns="91425" tIns="91425" rIns="91425" bIns="91425" anchor="ctr" anchorCtr="0">
            <a:noAutofit/>
          </a:bodyPr>
          <a:lstStyle/>
          <a:p>
            <a:endParaRPr dirty="0"/>
          </a:p>
        </p:txBody>
      </p:sp>
      <p:pic>
        <p:nvPicPr>
          <p:cNvPr id="525" name="Shape 525"/>
          <p:cNvPicPr preferRelativeResize="0"/>
          <p:nvPr/>
        </p:nvPicPr>
        <p:blipFill>
          <a:blip r:embed="rId3">
            <a:alphaModFix/>
          </a:blip>
          <a:stretch>
            <a:fillRect/>
          </a:stretch>
        </p:blipFill>
        <p:spPr>
          <a:xfrm>
            <a:off x="601773" y="4014360"/>
            <a:ext cx="1874727" cy="282967"/>
          </a:xfrm>
          <a:prstGeom prst="rect">
            <a:avLst/>
          </a:prstGeom>
          <a:noFill/>
          <a:ln>
            <a:noFill/>
          </a:ln>
        </p:spPr>
      </p:pic>
      <p:pic>
        <p:nvPicPr>
          <p:cNvPr id="526" name="Shape 526"/>
          <p:cNvPicPr preferRelativeResize="0"/>
          <p:nvPr/>
        </p:nvPicPr>
        <p:blipFill>
          <a:blip r:embed="rId4">
            <a:alphaModFix/>
          </a:blip>
          <a:stretch>
            <a:fillRect/>
          </a:stretch>
        </p:blipFill>
        <p:spPr>
          <a:xfrm>
            <a:off x="575124" y="2493276"/>
            <a:ext cx="1482276" cy="256988"/>
          </a:xfrm>
          <a:prstGeom prst="rect">
            <a:avLst/>
          </a:prstGeom>
          <a:noFill/>
          <a:ln>
            <a:noFill/>
          </a:ln>
        </p:spPr>
      </p:pic>
      <p:grpSp>
        <p:nvGrpSpPr>
          <p:cNvPr id="527" name="Shape 527"/>
          <p:cNvGrpSpPr/>
          <p:nvPr/>
        </p:nvGrpSpPr>
        <p:grpSpPr>
          <a:xfrm>
            <a:off x="3614704" y="1941972"/>
            <a:ext cx="1172003" cy="1189919"/>
            <a:chOff x="7315875" y="3352055"/>
            <a:chExt cx="1370925" cy="1391881"/>
          </a:xfrm>
        </p:grpSpPr>
        <p:sp>
          <p:nvSpPr>
            <p:cNvPr id="528" name="Shape 528"/>
            <p:cNvSpPr/>
            <p:nvPr/>
          </p:nvSpPr>
          <p:spPr>
            <a:xfrm>
              <a:off x="7315875" y="3352073"/>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29" name="Shape 529"/>
            <p:cNvSpPr/>
            <p:nvPr/>
          </p:nvSpPr>
          <p:spPr>
            <a:xfrm>
              <a:off x="7999675" y="3352055"/>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30" name="Shape 530"/>
            <p:cNvSpPr/>
            <p:nvPr/>
          </p:nvSpPr>
          <p:spPr>
            <a:xfrm>
              <a:off x="73158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31" name="Shape 531"/>
            <p:cNvSpPr/>
            <p:nvPr/>
          </p:nvSpPr>
          <p:spPr>
            <a:xfrm>
              <a:off x="79996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cxnSp>
          <p:nvCxnSpPr>
            <p:cNvPr id="532" name="Shape 532"/>
            <p:cNvCxnSpPr/>
            <p:nvPr/>
          </p:nvCxnSpPr>
          <p:spPr>
            <a:xfrm flipH="1">
              <a:off x="8007899" y="3358062"/>
              <a:ext cx="678900" cy="678900"/>
            </a:xfrm>
            <a:prstGeom prst="straightConnector1">
              <a:avLst/>
            </a:prstGeom>
            <a:noFill/>
            <a:ln w="38100" cap="flat" cmpd="sng">
              <a:solidFill>
                <a:srgbClr val="D9661F"/>
              </a:solidFill>
              <a:prstDash val="solid"/>
              <a:round/>
              <a:headEnd type="none" w="lg" len="lg"/>
              <a:tailEnd type="none" w="lg" len="lg"/>
            </a:ln>
          </p:spPr>
        </p:cxnSp>
        <p:cxnSp>
          <p:nvCxnSpPr>
            <p:cNvPr id="533" name="Shape 533"/>
            <p:cNvCxnSpPr/>
            <p:nvPr/>
          </p:nvCxnSpPr>
          <p:spPr>
            <a:xfrm flipH="1">
              <a:off x="7319150" y="4042800"/>
              <a:ext cx="704699" cy="5100"/>
            </a:xfrm>
            <a:prstGeom prst="straightConnector1">
              <a:avLst/>
            </a:prstGeom>
            <a:noFill/>
            <a:ln w="38100" cap="flat" cmpd="sng">
              <a:solidFill>
                <a:srgbClr val="D9661F"/>
              </a:solidFill>
              <a:prstDash val="solid"/>
              <a:round/>
              <a:headEnd type="none" w="lg" len="lg"/>
              <a:tailEnd type="none" w="lg" len="lg"/>
            </a:ln>
          </p:spPr>
        </p:cxnSp>
      </p:grpSp>
      <p:grpSp>
        <p:nvGrpSpPr>
          <p:cNvPr id="536" name="Shape 536"/>
          <p:cNvGrpSpPr/>
          <p:nvPr/>
        </p:nvGrpSpPr>
        <p:grpSpPr>
          <a:xfrm>
            <a:off x="3614590" y="3426335"/>
            <a:ext cx="1169230" cy="1189919"/>
            <a:chOff x="6052990" y="2816734"/>
            <a:chExt cx="1169230" cy="1189919"/>
          </a:xfrm>
        </p:grpSpPr>
        <p:grpSp>
          <p:nvGrpSpPr>
            <p:cNvPr id="537" name="Shape 537"/>
            <p:cNvGrpSpPr/>
            <p:nvPr/>
          </p:nvGrpSpPr>
          <p:grpSpPr>
            <a:xfrm>
              <a:off x="6052990" y="2816734"/>
              <a:ext cx="1169075" cy="1189919"/>
              <a:chOff x="7315875" y="3352055"/>
              <a:chExt cx="1367499" cy="1391881"/>
            </a:xfrm>
          </p:grpSpPr>
          <p:sp>
            <p:nvSpPr>
              <p:cNvPr id="538" name="Shape 538"/>
              <p:cNvSpPr/>
              <p:nvPr/>
            </p:nvSpPr>
            <p:spPr>
              <a:xfrm>
                <a:off x="7315875" y="3352073"/>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39" name="Shape 539"/>
              <p:cNvSpPr/>
              <p:nvPr/>
            </p:nvSpPr>
            <p:spPr>
              <a:xfrm>
                <a:off x="7999675" y="3352055"/>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40" name="Shape 540"/>
              <p:cNvSpPr/>
              <p:nvPr/>
            </p:nvSpPr>
            <p:spPr>
              <a:xfrm>
                <a:off x="73158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41" name="Shape 541"/>
              <p:cNvSpPr/>
              <p:nvPr/>
            </p:nvSpPr>
            <p:spPr>
              <a:xfrm>
                <a:off x="79996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grpSp>
        <p:sp>
          <p:nvSpPr>
            <p:cNvPr id="542" name="Shape 542"/>
            <p:cNvSpPr/>
            <p:nvPr/>
          </p:nvSpPr>
          <p:spPr>
            <a:xfrm>
              <a:off x="6053200" y="2857868"/>
              <a:ext cx="1169021" cy="534646"/>
            </a:xfrm>
            <a:custGeom>
              <a:avLst/>
              <a:gdLst/>
              <a:ahLst/>
              <a:cxnLst/>
              <a:rect l="0" t="0" r="0" b="0"/>
              <a:pathLst>
                <a:path w="76282" h="36192" extrusionOk="0">
                  <a:moveTo>
                    <a:pt x="0" y="36192"/>
                  </a:moveTo>
                  <a:cubicBezTo>
                    <a:pt x="4315" y="35635"/>
                    <a:pt x="19627" y="35914"/>
                    <a:pt x="25891" y="32852"/>
                  </a:cubicBezTo>
                  <a:cubicBezTo>
                    <a:pt x="32155" y="29789"/>
                    <a:pt x="33639" y="22829"/>
                    <a:pt x="37584" y="17818"/>
                  </a:cubicBezTo>
                  <a:cubicBezTo>
                    <a:pt x="41528" y="12806"/>
                    <a:pt x="43106" y="5753"/>
                    <a:pt x="49556" y="2784"/>
                  </a:cubicBezTo>
                  <a:cubicBezTo>
                    <a:pt x="56005" y="-185"/>
                    <a:pt x="71827" y="464"/>
                    <a:pt x="76282" y="0"/>
                  </a:cubicBezTo>
                </a:path>
              </a:pathLst>
            </a:custGeom>
            <a:noFill/>
            <a:ln w="38100" cap="flat" cmpd="sng">
              <a:solidFill>
                <a:srgbClr val="3B7EA1"/>
              </a:solidFill>
              <a:prstDash val="solid"/>
              <a:round/>
              <a:headEnd type="none" w="lg" len="lg"/>
              <a:tailEnd type="none" w="lg" len="lg"/>
            </a:ln>
          </p:spPr>
        </p:sp>
      </p:grpSp>
      <p:grpSp>
        <p:nvGrpSpPr>
          <p:cNvPr id="545" name="Shape 545"/>
          <p:cNvGrpSpPr/>
          <p:nvPr/>
        </p:nvGrpSpPr>
        <p:grpSpPr>
          <a:xfrm>
            <a:off x="3616079" y="4777547"/>
            <a:ext cx="1169075" cy="1189919"/>
            <a:chOff x="7315875" y="3352055"/>
            <a:chExt cx="1367499" cy="1391881"/>
          </a:xfrm>
        </p:grpSpPr>
        <p:sp>
          <p:nvSpPr>
            <p:cNvPr id="546" name="Shape 546"/>
            <p:cNvSpPr/>
            <p:nvPr/>
          </p:nvSpPr>
          <p:spPr>
            <a:xfrm>
              <a:off x="7315875" y="3352073"/>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47" name="Shape 547"/>
            <p:cNvSpPr/>
            <p:nvPr/>
          </p:nvSpPr>
          <p:spPr>
            <a:xfrm>
              <a:off x="7999675" y="3352055"/>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48" name="Shape 548"/>
            <p:cNvSpPr/>
            <p:nvPr/>
          </p:nvSpPr>
          <p:spPr>
            <a:xfrm>
              <a:off x="73158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49" name="Shape 549"/>
            <p:cNvSpPr/>
            <p:nvPr/>
          </p:nvSpPr>
          <p:spPr>
            <a:xfrm>
              <a:off x="79996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grpSp>
      <p:sp>
        <p:nvSpPr>
          <p:cNvPr id="550" name="Shape 550"/>
          <p:cNvSpPr/>
          <p:nvPr/>
        </p:nvSpPr>
        <p:spPr>
          <a:xfrm>
            <a:off x="3624276" y="4818675"/>
            <a:ext cx="1161025" cy="1091600"/>
          </a:xfrm>
          <a:custGeom>
            <a:avLst/>
            <a:gdLst/>
            <a:ahLst/>
            <a:cxnLst/>
            <a:rect l="0" t="0" r="0" b="0"/>
            <a:pathLst>
              <a:path w="46441" h="43664" extrusionOk="0">
                <a:moveTo>
                  <a:pt x="0" y="43664"/>
                </a:moveTo>
                <a:cubicBezTo>
                  <a:pt x="2857" y="43187"/>
                  <a:pt x="13303" y="44393"/>
                  <a:pt x="17145" y="40806"/>
                </a:cubicBezTo>
                <a:cubicBezTo>
                  <a:pt x="20986" y="37218"/>
                  <a:pt x="21081" y="28360"/>
                  <a:pt x="23050" y="22137"/>
                </a:cubicBezTo>
                <a:cubicBezTo>
                  <a:pt x="25018" y="15914"/>
                  <a:pt x="25057" y="7157"/>
                  <a:pt x="28956" y="3468"/>
                </a:cubicBezTo>
                <a:cubicBezTo>
                  <a:pt x="32854" y="-221"/>
                  <a:pt x="43526" y="578"/>
                  <a:pt x="46441" y="0"/>
                </a:cubicBezTo>
              </a:path>
            </a:pathLst>
          </a:custGeom>
          <a:noFill/>
          <a:ln w="38100" cap="flat" cmpd="sng">
            <a:solidFill>
              <a:srgbClr val="859438"/>
            </a:solidFill>
            <a:prstDash val="solid"/>
            <a:round/>
            <a:headEnd type="none" w="lg" len="lg"/>
            <a:tailEnd type="none" w="lg" len="lg"/>
          </a:ln>
        </p:spPr>
      </p:sp>
      <p:grpSp>
        <p:nvGrpSpPr>
          <p:cNvPr id="551" name="Shape 551"/>
          <p:cNvGrpSpPr/>
          <p:nvPr/>
        </p:nvGrpSpPr>
        <p:grpSpPr>
          <a:xfrm>
            <a:off x="7720629" y="1931310"/>
            <a:ext cx="1172003" cy="1189919"/>
            <a:chOff x="7315875" y="3352055"/>
            <a:chExt cx="1370925" cy="1391881"/>
          </a:xfrm>
        </p:grpSpPr>
        <p:sp>
          <p:nvSpPr>
            <p:cNvPr id="552" name="Shape 552"/>
            <p:cNvSpPr/>
            <p:nvPr/>
          </p:nvSpPr>
          <p:spPr>
            <a:xfrm>
              <a:off x="7315875" y="3352073"/>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53" name="Shape 553"/>
            <p:cNvSpPr/>
            <p:nvPr/>
          </p:nvSpPr>
          <p:spPr>
            <a:xfrm>
              <a:off x="7999675" y="3352055"/>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54" name="Shape 554"/>
            <p:cNvSpPr/>
            <p:nvPr/>
          </p:nvSpPr>
          <p:spPr>
            <a:xfrm>
              <a:off x="73158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sp>
          <p:nvSpPr>
            <p:cNvPr id="555" name="Shape 555"/>
            <p:cNvSpPr/>
            <p:nvPr/>
          </p:nvSpPr>
          <p:spPr>
            <a:xfrm>
              <a:off x="7999675" y="4047936"/>
              <a:ext cx="683699" cy="695999"/>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dirty="0"/>
            </a:p>
          </p:txBody>
        </p:sp>
        <p:cxnSp>
          <p:nvCxnSpPr>
            <p:cNvPr id="556" name="Shape 556"/>
            <p:cNvCxnSpPr/>
            <p:nvPr/>
          </p:nvCxnSpPr>
          <p:spPr>
            <a:xfrm flipH="1">
              <a:off x="8007899" y="3358062"/>
              <a:ext cx="678900" cy="678900"/>
            </a:xfrm>
            <a:prstGeom prst="straightConnector1">
              <a:avLst/>
            </a:prstGeom>
            <a:noFill/>
            <a:ln w="38100" cap="flat" cmpd="sng">
              <a:solidFill>
                <a:srgbClr val="ED4E33"/>
              </a:solidFill>
              <a:prstDash val="solid"/>
              <a:round/>
              <a:headEnd type="none" w="lg" len="lg"/>
              <a:tailEnd type="none" w="lg" len="lg"/>
            </a:ln>
          </p:spPr>
        </p:cxnSp>
        <p:cxnSp>
          <p:nvCxnSpPr>
            <p:cNvPr id="557" name="Shape 557"/>
            <p:cNvCxnSpPr/>
            <p:nvPr/>
          </p:nvCxnSpPr>
          <p:spPr>
            <a:xfrm flipH="1">
              <a:off x="7331749" y="4042800"/>
              <a:ext cx="692100" cy="91800"/>
            </a:xfrm>
            <a:prstGeom prst="straightConnector1">
              <a:avLst/>
            </a:prstGeom>
            <a:noFill/>
            <a:ln w="38100" cap="flat" cmpd="sng">
              <a:solidFill>
                <a:srgbClr val="ED4E33"/>
              </a:solidFill>
              <a:prstDash val="solid"/>
              <a:round/>
              <a:headEnd type="none" w="lg" len="lg"/>
              <a:tailEnd type="none" w="lg" len="lg"/>
            </a:ln>
          </p:spPr>
        </p:cxnSp>
      </p:grpSp>
      <p:pic>
        <p:nvPicPr>
          <p:cNvPr id="559" name="Shape 559"/>
          <p:cNvPicPr preferRelativeResize="0"/>
          <p:nvPr/>
        </p:nvPicPr>
        <p:blipFill>
          <a:blip r:embed="rId5">
            <a:alphaModFix/>
          </a:blip>
          <a:stretch>
            <a:fillRect/>
          </a:stretch>
        </p:blipFill>
        <p:spPr>
          <a:xfrm>
            <a:off x="575125" y="5346424"/>
            <a:ext cx="1533075" cy="540232"/>
          </a:xfrm>
          <a:prstGeom prst="rect">
            <a:avLst/>
          </a:prstGeom>
          <a:noFill/>
          <a:ln>
            <a:noFill/>
          </a:ln>
        </p:spPr>
      </p:pic>
      <p:pic>
        <p:nvPicPr>
          <p:cNvPr id="560" name="Shape 560"/>
          <p:cNvPicPr preferRelativeResize="0"/>
          <p:nvPr/>
        </p:nvPicPr>
        <p:blipFill>
          <a:blip r:embed="rId6">
            <a:alphaModFix/>
          </a:blip>
          <a:stretch>
            <a:fillRect/>
          </a:stretch>
        </p:blipFill>
        <p:spPr>
          <a:xfrm>
            <a:off x="5197661" y="2571551"/>
            <a:ext cx="1774639" cy="253528"/>
          </a:xfrm>
          <a:prstGeom prst="rect">
            <a:avLst/>
          </a:prstGeom>
          <a:noFill/>
          <a:ln>
            <a:noFill/>
          </a:ln>
        </p:spPr>
      </p:pic>
      <p:pic>
        <p:nvPicPr>
          <p:cNvPr id="561" name="Shape 56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213426" y="3910251"/>
            <a:ext cx="2355774" cy="682379"/>
          </a:xfrm>
          <a:prstGeom prst="rect">
            <a:avLst/>
          </a:prstGeom>
          <a:noFill/>
          <a:ln>
            <a:noFill/>
          </a:ln>
        </p:spPr>
      </p:pic>
    </p:spTree>
    <p:extLst>
      <p:ext uri="{BB962C8B-B14F-4D97-AF65-F5344CB8AC3E}">
        <p14:creationId xmlns:p14="http://schemas.microsoft.com/office/powerpoint/2010/main" val="695151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A398-4255-4449-B87E-6B0DE65B6375}"/>
              </a:ext>
            </a:extLst>
          </p:cNvPr>
          <p:cNvSpPr>
            <a:spLocks noGrp="1"/>
          </p:cNvSpPr>
          <p:nvPr>
            <p:ph type="title"/>
          </p:nvPr>
        </p:nvSpPr>
        <p:spPr/>
        <p:txBody>
          <a:bodyPr/>
          <a:lstStyle/>
          <a:p>
            <a:r>
              <a:rPr lang="en-US" dirty="0"/>
              <a:t>Speeding Up Convergence</a:t>
            </a:r>
          </a:p>
        </p:txBody>
      </p:sp>
      <p:sp>
        <p:nvSpPr>
          <p:cNvPr id="3" name="Content Placeholder 2">
            <a:extLst>
              <a:ext uri="{FF2B5EF4-FFF2-40B4-BE49-F238E27FC236}">
                <a16:creationId xmlns:a16="http://schemas.microsoft.com/office/drawing/2014/main" id="{062FA0DB-5C60-5245-9A0A-CA2581E252B2}"/>
              </a:ext>
            </a:extLst>
          </p:cNvPr>
          <p:cNvSpPr>
            <a:spLocks noGrp="1"/>
          </p:cNvSpPr>
          <p:nvPr>
            <p:ph idx="1"/>
          </p:nvPr>
        </p:nvSpPr>
        <p:spPr/>
        <p:txBody>
          <a:bodyPr/>
          <a:lstStyle/>
          <a:p>
            <a:r>
              <a:rPr lang="en-US" dirty="0"/>
              <a:t>Make sure your gradients don’t vanish.</a:t>
            </a:r>
          </a:p>
          <a:p>
            <a:r>
              <a:rPr lang="en-US" dirty="0"/>
              <a:t>Make sure your inputs are not too large.</a:t>
            </a:r>
          </a:p>
          <a:p>
            <a:r>
              <a:rPr lang="en-US" dirty="0"/>
              <a:t>Normalize your inputs!</a:t>
            </a:r>
          </a:p>
        </p:txBody>
      </p:sp>
    </p:spTree>
    <p:extLst>
      <p:ext uri="{BB962C8B-B14F-4D97-AF65-F5344CB8AC3E}">
        <p14:creationId xmlns:p14="http://schemas.microsoft.com/office/powerpoint/2010/main" val="1887697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7C08B-1906-DA40-9C18-44DFD502CC2C}"/>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089558BA-F41E-684B-A4DB-C3D28E905E4B}"/>
              </a:ext>
            </a:extLst>
          </p:cNvPr>
          <p:cNvSpPr>
            <a:spLocks noGrp="1"/>
          </p:cNvSpPr>
          <p:nvPr>
            <p:ph idx="1"/>
          </p:nvPr>
        </p:nvSpPr>
        <p:spPr>
          <a:xfrm>
            <a:off x="457200" y="1600200"/>
            <a:ext cx="4800600" cy="4525963"/>
          </a:xfrm>
        </p:spPr>
        <p:txBody>
          <a:bodyPr/>
          <a:lstStyle/>
          <a:p>
            <a:pPr marL="0" indent="0">
              <a:buNone/>
            </a:pPr>
            <a:r>
              <a:rPr lang="en-US" sz="2400" i="1" dirty="0"/>
              <a:t>Make it possible to train deeper networks</a:t>
            </a:r>
            <a:endParaRPr lang="en" sz="2400" dirty="0"/>
          </a:p>
          <a:p>
            <a:pPr marL="0" indent="0">
              <a:buNone/>
            </a:pPr>
            <a:r>
              <a:rPr lang="en" sz="2400" dirty="0"/>
              <a:t>For each (hidden) layer:</a:t>
            </a:r>
          </a:p>
          <a:p>
            <a:r>
              <a:rPr lang="en-US" sz="2400" dirty="0"/>
              <a:t>C</a:t>
            </a:r>
            <a:r>
              <a:rPr lang="en" sz="2400" dirty="0"/>
              <a:t>ompute the mean</a:t>
            </a:r>
          </a:p>
          <a:p>
            <a:r>
              <a:rPr lang="en" sz="2400" dirty="0"/>
              <a:t>Compute the variance</a:t>
            </a:r>
          </a:p>
          <a:p>
            <a:r>
              <a:rPr lang="en" sz="2400" dirty="0"/>
              <a:t>Normalize the inputs before activation function</a:t>
            </a:r>
          </a:p>
          <a:p>
            <a:r>
              <a:rPr lang="en" sz="2400" dirty="0"/>
              <a:t>To improve on t</a:t>
            </a:r>
            <a:r>
              <a:rPr lang="en-US" sz="2400" dirty="0"/>
              <a:t>h</a:t>
            </a:r>
            <a:r>
              <a:rPr lang="en" sz="2400" dirty="0"/>
              <a:t>e normal distribution:</a:t>
            </a:r>
          </a:p>
          <a:p>
            <a:pPr lvl="1"/>
            <a:r>
              <a:rPr lang="en-US" sz="2000" dirty="0"/>
              <a:t>A</a:t>
            </a:r>
            <a:r>
              <a:rPr lang="en" sz="2000" dirty="0"/>
              <a:t>dd scale and offset—learnable parameters</a:t>
            </a:r>
          </a:p>
        </p:txBody>
      </p:sp>
      <p:pic>
        <p:nvPicPr>
          <p:cNvPr id="5" name="Shape 381">
            <a:extLst>
              <a:ext uri="{FF2B5EF4-FFF2-40B4-BE49-F238E27FC236}">
                <a16:creationId xmlns:a16="http://schemas.microsoft.com/office/drawing/2014/main" id="{E81B2994-9FAC-1040-BC21-947C7F51BDA3}"/>
              </a:ext>
            </a:extLst>
          </p:cNvPr>
          <p:cNvPicPr preferRelativeResize="0"/>
          <p:nvPr/>
        </p:nvPicPr>
        <p:blipFill>
          <a:blip r:embed="rId3">
            <a:alphaModFix/>
          </a:blip>
          <a:stretch>
            <a:fillRect/>
          </a:stretch>
        </p:blipFill>
        <p:spPr>
          <a:xfrm>
            <a:off x="5466042" y="1600200"/>
            <a:ext cx="3203825" cy="3556049"/>
          </a:xfrm>
          <a:prstGeom prst="rect">
            <a:avLst/>
          </a:prstGeom>
          <a:noFill/>
          <a:ln>
            <a:noFill/>
          </a:ln>
        </p:spPr>
      </p:pic>
      <p:cxnSp>
        <p:nvCxnSpPr>
          <p:cNvPr id="7" name="Straight Arrow Connector 6">
            <a:extLst>
              <a:ext uri="{FF2B5EF4-FFF2-40B4-BE49-F238E27FC236}">
                <a16:creationId xmlns:a16="http://schemas.microsoft.com/office/drawing/2014/main" id="{CB45702E-980A-FD48-A934-93FD85328B3F}"/>
              </a:ext>
            </a:extLst>
          </p:cNvPr>
          <p:cNvCxnSpPr>
            <a:cxnSpLocks/>
          </p:cNvCxnSpPr>
          <p:nvPr/>
        </p:nvCxnSpPr>
        <p:spPr>
          <a:xfrm>
            <a:off x="3876541" y="2678806"/>
            <a:ext cx="1558344" cy="244698"/>
          </a:xfrm>
          <a:prstGeom prst="straightConnector1">
            <a:avLst/>
          </a:prstGeom>
          <a:ln w="15875">
            <a:solidFill>
              <a:srgbClr val="3B7EA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726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rPr>
              <a:t>RNNs: One Unit</a:t>
            </a:r>
          </a:p>
        </p:txBody>
      </p:sp>
      <p:pic>
        <p:nvPicPr>
          <p:cNvPr id="7" name="Picture 6" descr="rn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428" y="2636927"/>
            <a:ext cx="5696750" cy="2285866"/>
          </a:xfrm>
          <a:prstGeom prst="rect">
            <a:avLst/>
          </a:prstGeom>
        </p:spPr>
      </p:pic>
      <p:cxnSp>
        <p:nvCxnSpPr>
          <p:cNvPr id="9" name="Straight Arrow Connector 8"/>
          <p:cNvCxnSpPr/>
          <p:nvPr/>
        </p:nvCxnSpPr>
        <p:spPr>
          <a:xfrm flipV="1">
            <a:off x="4232922" y="5381377"/>
            <a:ext cx="2562758" cy="1133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Shape 382"/>
          <p:cNvSpPr txBox="1"/>
          <p:nvPr/>
        </p:nvSpPr>
        <p:spPr>
          <a:xfrm>
            <a:off x="5100008" y="5400636"/>
            <a:ext cx="701526" cy="333300"/>
          </a:xfrm>
          <a:prstGeom prst="rect">
            <a:avLst/>
          </a:prstGeom>
          <a:noFill/>
          <a:ln>
            <a:noFill/>
          </a:ln>
        </p:spPr>
        <p:txBody>
          <a:bodyPr lIns="91425" tIns="91425" rIns="91425" bIns="91425" anchor="ctr" anchorCtr="0">
            <a:noAutofit/>
          </a:bodyPr>
          <a:lstStyle/>
          <a:p>
            <a:pPr algn="ctr"/>
            <a:r>
              <a:rPr lang="en-US" sz="1600" i="1" dirty="0"/>
              <a:t>Time</a:t>
            </a:r>
            <a:endParaRPr lang="en" sz="1600" i="1" dirty="0"/>
          </a:p>
        </p:txBody>
      </p:sp>
      <p:sp>
        <p:nvSpPr>
          <p:cNvPr id="11" name="Rectangle 10"/>
          <p:cNvSpPr/>
          <p:nvPr/>
        </p:nvSpPr>
        <p:spPr>
          <a:xfrm>
            <a:off x="918058" y="5089298"/>
            <a:ext cx="3138414" cy="369332"/>
          </a:xfrm>
          <a:prstGeom prst="rect">
            <a:avLst/>
          </a:prstGeom>
        </p:spPr>
        <p:txBody>
          <a:bodyPr wrap="none">
            <a:noAutofit/>
          </a:bodyPr>
          <a:lstStyle/>
          <a:p>
            <a:r>
              <a:rPr lang="en-US" dirty="0"/>
              <a:t>State s</a:t>
            </a:r>
            <a:r>
              <a:rPr lang="mr-IN" baseline="-25000" dirty="0"/>
              <a:t>t</a:t>
            </a:r>
            <a:r>
              <a:rPr lang="en-US" baseline="-25000" dirty="0"/>
              <a:t> </a:t>
            </a:r>
            <a:r>
              <a:rPr lang="mr-IN" dirty="0"/>
              <a:t>=</a:t>
            </a:r>
            <a:r>
              <a:rPr lang="en-US" dirty="0"/>
              <a:t> ReLU</a:t>
            </a:r>
            <a:r>
              <a:rPr lang="mr-IN" dirty="0"/>
              <a:t>(U</a:t>
            </a:r>
            <a:r>
              <a:rPr lang="en-US" dirty="0"/>
              <a:t>*</a:t>
            </a:r>
            <a:r>
              <a:rPr lang="mr-IN" dirty="0"/>
              <a:t>x</a:t>
            </a:r>
            <a:r>
              <a:rPr lang="mr-IN" baseline="-25000" dirty="0"/>
              <a:t>t</a:t>
            </a:r>
            <a:r>
              <a:rPr lang="mr-IN" dirty="0"/>
              <a:t> + W</a:t>
            </a:r>
            <a:r>
              <a:rPr lang="en-US" dirty="0"/>
              <a:t>*</a:t>
            </a:r>
            <a:r>
              <a:rPr lang="mr-IN" dirty="0"/>
              <a:t>s</a:t>
            </a:r>
            <a:r>
              <a:rPr lang="en-US" baseline="-25000" dirty="0"/>
              <a:t>t</a:t>
            </a:r>
            <a:r>
              <a:rPr lang="mr-IN" baseline="-25000" dirty="0"/>
              <a:t>–1</a:t>
            </a:r>
            <a:r>
              <a:rPr lang="mr-IN" dirty="0"/>
              <a:t>) </a:t>
            </a:r>
            <a:endParaRPr lang="en-US" dirty="0"/>
          </a:p>
        </p:txBody>
      </p:sp>
      <p:sp>
        <p:nvSpPr>
          <p:cNvPr id="12" name="Rectangle 11"/>
          <p:cNvSpPr/>
          <p:nvPr/>
        </p:nvSpPr>
        <p:spPr>
          <a:xfrm>
            <a:off x="918057" y="5452136"/>
            <a:ext cx="2739543" cy="369332"/>
          </a:xfrm>
          <a:prstGeom prst="rect">
            <a:avLst/>
          </a:prstGeom>
        </p:spPr>
        <p:txBody>
          <a:bodyPr wrap="none">
            <a:noAutofit/>
          </a:bodyPr>
          <a:lstStyle/>
          <a:p>
            <a:r>
              <a:rPr lang="en-US" dirty="0"/>
              <a:t>Output o</a:t>
            </a:r>
            <a:r>
              <a:rPr lang="en-US" baseline="-25000" dirty="0"/>
              <a:t>t</a:t>
            </a:r>
            <a:r>
              <a:rPr lang="en-US" dirty="0"/>
              <a:t> = Softmax(V*s</a:t>
            </a:r>
            <a:r>
              <a:rPr lang="en-US" baseline="-25000" dirty="0"/>
              <a:t>t</a:t>
            </a:r>
            <a:r>
              <a:rPr lang="en-US" dirty="0"/>
              <a:t>).</a:t>
            </a:r>
          </a:p>
        </p:txBody>
      </p:sp>
      <p:cxnSp>
        <p:nvCxnSpPr>
          <p:cNvPr id="14" name="Straight Arrow Connector 13"/>
          <p:cNvCxnSpPr>
            <a:cxnSpLocks/>
          </p:cNvCxnSpPr>
          <p:nvPr/>
        </p:nvCxnSpPr>
        <p:spPr>
          <a:xfrm>
            <a:off x="5916173" y="2742350"/>
            <a:ext cx="312525" cy="620744"/>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p:cNvCxnSpPr>
          <p:nvPr/>
        </p:nvCxnSpPr>
        <p:spPr>
          <a:xfrm flipH="1">
            <a:off x="5525641" y="2742350"/>
            <a:ext cx="390532" cy="779485"/>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812536" y="2373018"/>
            <a:ext cx="3493264" cy="369332"/>
          </a:xfrm>
          <a:prstGeom prst="rect">
            <a:avLst/>
          </a:prstGeom>
        </p:spPr>
        <p:txBody>
          <a:bodyPr wrap="none">
            <a:noAutofit/>
          </a:bodyPr>
          <a:lstStyle/>
          <a:p>
            <a:r>
              <a:rPr lang="en-US" i="1" dirty="0"/>
              <a:t>Same weights across time steps</a:t>
            </a:r>
          </a:p>
        </p:txBody>
      </p:sp>
      <p:cxnSp>
        <p:nvCxnSpPr>
          <p:cNvPr id="18" name="Straight Arrow Connector 17"/>
          <p:cNvCxnSpPr/>
          <p:nvPr/>
        </p:nvCxnSpPr>
        <p:spPr>
          <a:xfrm>
            <a:off x="1216578" y="3261046"/>
            <a:ext cx="306170" cy="41953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53322" y="2638805"/>
            <a:ext cx="1048308" cy="646331"/>
          </a:xfrm>
          <a:prstGeom prst="rect">
            <a:avLst/>
          </a:prstGeom>
        </p:spPr>
        <p:txBody>
          <a:bodyPr wrap="square">
            <a:noAutofit/>
          </a:bodyPr>
          <a:lstStyle/>
          <a:p>
            <a:pPr algn="ctr"/>
            <a:r>
              <a:rPr lang="en-US" i="1" dirty="0"/>
              <a:t>Normal view</a:t>
            </a:r>
          </a:p>
        </p:txBody>
      </p:sp>
      <p:cxnSp>
        <p:nvCxnSpPr>
          <p:cNvPr id="22" name="Straight Arrow Connector 21"/>
          <p:cNvCxnSpPr/>
          <p:nvPr/>
        </p:nvCxnSpPr>
        <p:spPr>
          <a:xfrm>
            <a:off x="3750301" y="2653756"/>
            <a:ext cx="306170" cy="41953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2690654" y="2212932"/>
            <a:ext cx="1701023" cy="369332"/>
          </a:xfrm>
          <a:prstGeom prst="rect">
            <a:avLst/>
          </a:prstGeom>
        </p:spPr>
        <p:txBody>
          <a:bodyPr wrap="square">
            <a:noAutofit/>
          </a:bodyPr>
          <a:lstStyle/>
          <a:p>
            <a:pPr algn="ctr"/>
            <a:r>
              <a:rPr lang="en-US" i="1" dirty="0"/>
              <a:t>Unfolded view</a:t>
            </a:r>
          </a:p>
        </p:txBody>
      </p:sp>
    </p:spTree>
    <p:extLst>
      <p:ext uri="{BB962C8B-B14F-4D97-AF65-F5344CB8AC3E}">
        <p14:creationId xmlns:p14="http://schemas.microsoft.com/office/powerpoint/2010/main" val="3220810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382"/>
          <p:cNvSpPr txBox="1"/>
          <p:nvPr/>
        </p:nvSpPr>
        <p:spPr>
          <a:xfrm>
            <a:off x="2763384" y="4047492"/>
            <a:ext cx="2016715" cy="452414"/>
          </a:xfrm>
          <a:prstGeom prst="rect">
            <a:avLst/>
          </a:prstGeom>
          <a:noFill/>
          <a:ln>
            <a:noFill/>
          </a:ln>
          <a:effectLst/>
        </p:spPr>
        <p:txBody>
          <a:bodyPr lIns="91425" tIns="91425" rIns="91425" bIns="91425" anchor="ctr" anchorCtr="0">
            <a:noAutofit/>
          </a:bodyPr>
          <a:lstStyle/>
          <a:p>
            <a:pPr algn="ctr"/>
            <a:r>
              <a:rPr lang="en-US" sz="1400" i="1" dirty="0"/>
              <a:t>Time-independent</a:t>
            </a:r>
            <a:endParaRPr lang="en" sz="1400" i="1" dirty="0"/>
          </a:p>
        </p:txBody>
      </p:sp>
      <p:sp>
        <p:nvSpPr>
          <p:cNvPr id="3" name="Title 2"/>
          <p:cNvSpPr>
            <a:spLocks noGrp="1"/>
          </p:cNvSpPr>
          <p:nvPr>
            <p:ph type="title"/>
          </p:nvPr>
        </p:nvSpPr>
        <p:spPr/>
        <p:txBody>
          <a:bodyPr>
            <a:noAutofit/>
          </a:bodyPr>
          <a:lstStyle/>
          <a:p>
            <a:r>
              <a:rPr lang="en-US" dirty="0">
                <a:latin typeface="+mn-lt"/>
              </a:rPr>
              <a:t>RNNs: Layer</a:t>
            </a:r>
          </a:p>
        </p:txBody>
      </p:sp>
      <p:sp>
        <p:nvSpPr>
          <p:cNvPr id="5" name="Rounded Rectangle 4"/>
          <p:cNvSpPr/>
          <p:nvPr/>
        </p:nvSpPr>
        <p:spPr>
          <a:xfrm>
            <a:off x="4858062" y="2872359"/>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1</a:t>
            </a:r>
          </a:p>
        </p:txBody>
      </p:sp>
      <p:cxnSp>
        <p:nvCxnSpPr>
          <p:cNvPr id="6" name="Straight Arrow Connector 5"/>
          <p:cNvCxnSpPr/>
          <p:nvPr/>
        </p:nvCxnSpPr>
        <p:spPr>
          <a:xfrm flipH="1" flipV="1">
            <a:off x="5157874" y="3387597"/>
            <a:ext cx="97074" cy="1049497"/>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itle 2"/>
          <p:cNvSpPr txBox="1">
            <a:spLocks/>
          </p:cNvSpPr>
          <p:nvPr/>
        </p:nvSpPr>
        <p:spPr>
          <a:xfrm>
            <a:off x="5486400" y="4648517"/>
            <a:ext cx="634741" cy="303621"/>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800" b="0" dirty="0">
                <a:latin typeface="+mn-lt"/>
              </a:rPr>
              <a:t>x</a:t>
            </a:r>
            <a:r>
              <a:rPr lang="en-US" sz="1800" b="0" baseline="-25000" dirty="0">
                <a:latin typeface="+mn-lt"/>
              </a:rPr>
              <a:t>1 t</a:t>
            </a:r>
          </a:p>
        </p:txBody>
      </p:sp>
      <p:sp>
        <p:nvSpPr>
          <p:cNvPr id="9" name="Oval 8"/>
          <p:cNvSpPr/>
          <p:nvPr/>
        </p:nvSpPr>
        <p:spPr>
          <a:xfrm>
            <a:off x="5078919" y="4536661"/>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0" name="Title 2"/>
          <p:cNvSpPr txBox="1">
            <a:spLocks/>
          </p:cNvSpPr>
          <p:nvPr/>
        </p:nvSpPr>
        <p:spPr>
          <a:xfrm>
            <a:off x="6684023" y="4344895"/>
            <a:ext cx="717685" cy="607244"/>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800" b="0" dirty="0">
                <a:latin typeface="+mn-lt"/>
              </a:rPr>
              <a:t>x</a:t>
            </a:r>
            <a:r>
              <a:rPr lang="en-US" sz="1800" b="0" baseline="-25000" dirty="0">
                <a:latin typeface="+mn-lt"/>
              </a:rPr>
              <a:t>2 t</a:t>
            </a:r>
          </a:p>
        </p:txBody>
      </p:sp>
      <p:sp>
        <p:nvSpPr>
          <p:cNvPr id="11" name="Oval 10"/>
          <p:cNvSpPr/>
          <p:nvPr/>
        </p:nvSpPr>
        <p:spPr>
          <a:xfrm>
            <a:off x="6326280" y="4548000"/>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2" name="Rounded Rectangle 11"/>
          <p:cNvSpPr/>
          <p:nvPr/>
        </p:nvSpPr>
        <p:spPr>
          <a:xfrm>
            <a:off x="5747539" y="2877357"/>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2</a:t>
            </a:r>
          </a:p>
        </p:txBody>
      </p:sp>
      <p:cxnSp>
        <p:nvCxnSpPr>
          <p:cNvPr id="13" name="Straight Arrow Connector 12"/>
          <p:cNvCxnSpPr/>
          <p:nvPr/>
        </p:nvCxnSpPr>
        <p:spPr>
          <a:xfrm flipV="1">
            <a:off x="5436383" y="3392595"/>
            <a:ext cx="610968" cy="1067177"/>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6711408" y="2877356"/>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3</a:t>
            </a:r>
          </a:p>
        </p:txBody>
      </p:sp>
      <p:cxnSp>
        <p:nvCxnSpPr>
          <p:cNvPr id="15" name="Straight Arrow Connector 14"/>
          <p:cNvCxnSpPr/>
          <p:nvPr/>
        </p:nvCxnSpPr>
        <p:spPr>
          <a:xfrm flipV="1">
            <a:off x="5606478" y="3392594"/>
            <a:ext cx="1404743" cy="1089855"/>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604366" y="3427952"/>
            <a:ext cx="419567" cy="103182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6060063" y="3393937"/>
            <a:ext cx="419566" cy="1065835"/>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5259935" y="3376257"/>
            <a:ext cx="1106299" cy="1128868"/>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5072564" y="4995205"/>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28" name="Oval 27"/>
          <p:cNvSpPr/>
          <p:nvPr/>
        </p:nvSpPr>
        <p:spPr>
          <a:xfrm>
            <a:off x="5072564" y="5460090"/>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29" name="Oval 28"/>
          <p:cNvSpPr/>
          <p:nvPr/>
        </p:nvSpPr>
        <p:spPr>
          <a:xfrm>
            <a:off x="6324600" y="4988864"/>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30" name="Oval 29"/>
          <p:cNvSpPr/>
          <p:nvPr/>
        </p:nvSpPr>
        <p:spPr>
          <a:xfrm>
            <a:off x="6324600" y="5453749"/>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cxnSp>
        <p:nvCxnSpPr>
          <p:cNvPr id="31" name="Straight Arrow Connector 30"/>
          <p:cNvCxnSpPr>
            <a:cxnSpLocks/>
          </p:cNvCxnSpPr>
          <p:nvPr/>
        </p:nvCxnSpPr>
        <p:spPr>
          <a:xfrm flipH="1" flipV="1">
            <a:off x="4449836" y="4648517"/>
            <a:ext cx="1" cy="1092522"/>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Shape 382"/>
          <p:cNvSpPr txBox="1"/>
          <p:nvPr/>
        </p:nvSpPr>
        <p:spPr>
          <a:xfrm>
            <a:off x="3649994" y="5113548"/>
            <a:ext cx="701526" cy="333300"/>
          </a:xfrm>
          <a:prstGeom prst="rect">
            <a:avLst/>
          </a:prstGeom>
          <a:noFill/>
          <a:ln>
            <a:noFill/>
          </a:ln>
          <a:effectLst/>
        </p:spPr>
        <p:txBody>
          <a:bodyPr lIns="91425" tIns="91425" rIns="91425" bIns="91425" anchor="ctr" anchorCtr="0">
            <a:noAutofit/>
          </a:bodyPr>
          <a:lstStyle/>
          <a:p>
            <a:pPr algn="ctr"/>
            <a:r>
              <a:rPr lang="en-US" sz="1400" i="1" dirty="0"/>
              <a:t>Time</a:t>
            </a:r>
            <a:endParaRPr lang="en" sz="1400" i="1" dirty="0"/>
          </a:p>
        </p:txBody>
      </p:sp>
      <p:sp>
        <p:nvSpPr>
          <p:cNvPr id="34" name="Title 2"/>
          <p:cNvSpPr txBox="1">
            <a:spLocks/>
          </p:cNvSpPr>
          <p:nvPr/>
        </p:nvSpPr>
        <p:spPr>
          <a:xfrm>
            <a:off x="5475666" y="5074696"/>
            <a:ext cx="693778" cy="370048"/>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800" b="0" dirty="0">
                <a:latin typeface="+mn-lt"/>
              </a:rPr>
              <a:t>x</a:t>
            </a:r>
            <a:r>
              <a:rPr lang="en-US" sz="1800" b="0" baseline="-25000" dirty="0">
                <a:latin typeface="+mn-lt"/>
              </a:rPr>
              <a:t>1 t–1</a:t>
            </a:r>
          </a:p>
        </p:txBody>
      </p:sp>
      <p:sp>
        <p:nvSpPr>
          <p:cNvPr id="35" name="Title 2"/>
          <p:cNvSpPr txBox="1">
            <a:spLocks/>
          </p:cNvSpPr>
          <p:nvPr/>
        </p:nvSpPr>
        <p:spPr>
          <a:xfrm>
            <a:off x="5464326" y="5494996"/>
            <a:ext cx="639159" cy="370048"/>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800" b="0" dirty="0">
                <a:latin typeface="+mn-lt"/>
              </a:rPr>
              <a:t>x</a:t>
            </a:r>
            <a:r>
              <a:rPr lang="en-US" sz="1800" b="0" baseline="-25000" dirty="0">
                <a:latin typeface="+mn-lt"/>
              </a:rPr>
              <a:t>1 t</a:t>
            </a:r>
            <a:r>
              <a:rPr lang="en-US" sz="1800" b="0" baseline="-25000" dirty="0"/>
              <a:t>–</a:t>
            </a:r>
            <a:r>
              <a:rPr lang="en-US" sz="1800" b="0" baseline="-25000" dirty="0">
                <a:latin typeface="+mn-lt"/>
              </a:rPr>
              <a:t>2</a:t>
            </a:r>
          </a:p>
        </p:txBody>
      </p:sp>
      <p:sp>
        <p:nvSpPr>
          <p:cNvPr id="36" name="Title 2"/>
          <p:cNvSpPr txBox="1">
            <a:spLocks/>
          </p:cNvSpPr>
          <p:nvPr/>
        </p:nvSpPr>
        <p:spPr>
          <a:xfrm>
            <a:off x="6705600" y="5074696"/>
            <a:ext cx="696108" cy="375002"/>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is-IS" sz="1800" b="0" dirty="0">
                <a:latin typeface="+mn-lt"/>
              </a:rPr>
              <a:t>x</a:t>
            </a:r>
            <a:r>
              <a:rPr lang="is-IS" sz="1800" b="0" baseline="-25000" dirty="0">
                <a:latin typeface="+mn-lt"/>
              </a:rPr>
              <a:t>2</a:t>
            </a:r>
            <a:r>
              <a:rPr lang="en-US" sz="1800" b="0" baseline="-25000" dirty="0">
                <a:latin typeface="+mn-lt"/>
              </a:rPr>
              <a:t> t</a:t>
            </a:r>
            <a:r>
              <a:rPr lang="en-US" sz="1800" b="0" baseline="-25000" dirty="0"/>
              <a:t>– </a:t>
            </a:r>
            <a:r>
              <a:rPr lang="en-US" sz="1800" b="0" baseline="-25000" dirty="0">
                <a:latin typeface="+mn-lt"/>
              </a:rPr>
              <a:t>1</a:t>
            </a:r>
          </a:p>
        </p:txBody>
      </p:sp>
      <p:sp>
        <p:nvSpPr>
          <p:cNvPr id="37" name="Title 2"/>
          <p:cNvSpPr txBox="1">
            <a:spLocks/>
          </p:cNvSpPr>
          <p:nvPr/>
        </p:nvSpPr>
        <p:spPr>
          <a:xfrm>
            <a:off x="6705600" y="5562600"/>
            <a:ext cx="717686" cy="304800"/>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1800" b="0" dirty="0">
                <a:latin typeface="+mn-lt"/>
              </a:rPr>
              <a:t>x</a:t>
            </a:r>
            <a:r>
              <a:rPr lang="en-US" sz="1800" b="0" baseline="-25000" dirty="0">
                <a:latin typeface="+mn-lt"/>
              </a:rPr>
              <a:t>2 t</a:t>
            </a:r>
            <a:r>
              <a:rPr lang="en-US" sz="1800" b="0" baseline="-25000" dirty="0"/>
              <a:t>– </a:t>
            </a:r>
            <a:r>
              <a:rPr lang="en-US" sz="1800" b="0" baseline="-25000" dirty="0">
                <a:latin typeface="+mn-lt"/>
              </a:rPr>
              <a:t>2</a:t>
            </a:r>
          </a:p>
        </p:txBody>
      </p:sp>
      <p:cxnSp>
        <p:nvCxnSpPr>
          <p:cNvPr id="38" name="Straight Arrow Connector 37"/>
          <p:cNvCxnSpPr/>
          <p:nvPr/>
        </p:nvCxnSpPr>
        <p:spPr>
          <a:xfrm flipH="1" flipV="1">
            <a:off x="5156505" y="1674114"/>
            <a:ext cx="1373" cy="1089854"/>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6029656" y="1674115"/>
            <a:ext cx="1373" cy="1089854"/>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7004865" y="1674115"/>
            <a:ext cx="1373" cy="1089854"/>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3440590" y="2562354"/>
            <a:ext cx="1143521" cy="604811"/>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Shape 382"/>
          <p:cNvSpPr txBox="1"/>
          <p:nvPr/>
        </p:nvSpPr>
        <p:spPr>
          <a:xfrm>
            <a:off x="1535955" y="3176851"/>
            <a:ext cx="2309872" cy="946107"/>
          </a:xfrm>
          <a:prstGeom prst="rect">
            <a:avLst/>
          </a:prstGeom>
          <a:noFill/>
          <a:ln>
            <a:noFill/>
          </a:ln>
          <a:effectLst/>
        </p:spPr>
        <p:txBody>
          <a:bodyPr lIns="91425" tIns="91425" rIns="91425" bIns="91425" anchor="ctr" anchorCtr="0">
            <a:noAutofit/>
          </a:bodyPr>
          <a:lstStyle/>
          <a:p>
            <a:pPr marL="342000" indent="-342000">
              <a:spcBef>
                <a:spcPts val="600"/>
              </a:spcBef>
              <a:buFont typeface="Arial"/>
              <a:buChar char="•"/>
            </a:pPr>
            <a:r>
              <a:rPr lang="en-US" sz="1400" i="1" dirty="0"/>
              <a:t>One output per entire time series, or</a:t>
            </a:r>
          </a:p>
          <a:p>
            <a:pPr marL="342000" indent="-342000">
              <a:spcBef>
                <a:spcPts val="600"/>
              </a:spcBef>
              <a:buFont typeface="Arial"/>
              <a:buChar char="•"/>
            </a:pPr>
            <a:r>
              <a:rPr lang="en-US" sz="1400" i="1" dirty="0"/>
              <a:t>One output per one time step</a:t>
            </a:r>
            <a:endParaRPr lang="en" sz="1400" i="1" dirty="0"/>
          </a:p>
        </p:txBody>
      </p:sp>
      <p:sp>
        <p:nvSpPr>
          <p:cNvPr id="45" name="Oval 44"/>
          <p:cNvSpPr/>
          <p:nvPr/>
        </p:nvSpPr>
        <p:spPr>
          <a:xfrm>
            <a:off x="5288358" y="3082413"/>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46" name="Oval 45"/>
          <p:cNvSpPr/>
          <p:nvPr/>
        </p:nvSpPr>
        <p:spPr>
          <a:xfrm>
            <a:off x="6174207" y="3080835"/>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47" name="Oval 46"/>
          <p:cNvSpPr/>
          <p:nvPr/>
        </p:nvSpPr>
        <p:spPr>
          <a:xfrm>
            <a:off x="7140111" y="3085833"/>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cxnSp>
        <p:nvCxnSpPr>
          <p:cNvPr id="48" name="Straight Arrow Connector 47"/>
          <p:cNvCxnSpPr>
            <a:cxnSpLocks/>
            <a:stCxn id="53" idx="1"/>
          </p:cNvCxnSpPr>
          <p:nvPr/>
        </p:nvCxnSpPr>
        <p:spPr>
          <a:xfrm flipH="1">
            <a:off x="6320858" y="2502980"/>
            <a:ext cx="1167982" cy="607490"/>
          </a:xfrm>
          <a:prstGeom prst="straightConnector1">
            <a:avLst/>
          </a:prstGeom>
          <a:ln w="15875">
            <a:solidFill>
              <a:srgbClr val="87878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cxnSpLocks/>
            <a:stCxn id="53" idx="1"/>
          </p:cNvCxnSpPr>
          <p:nvPr/>
        </p:nvCxnSpPr>
        <p:spPr>
          <a:xfrm flipH="1">
            <a:off x="7244352" y="2502980"/>
            <a:ext cx="244488" cy="589811"/>
          </a:xfrm>
          <a:prstGeom prst="straightConnector1">
            <a:avLst/>
          </a:prstGeom>
          <a:ln w="15875">
            <a:solidFill>
              <a:srgbClr val="878787"/>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Shape 382"/>
          <p:cNvSpPr txBox="1"/>
          <p:nvPr/>
        </p:nvSpPr>
        <p:spPr>
          <a:xfrm>
            <a:off x="7488840" y="2133600"/>
            <a:ext cx="1298645" cy="738759"/>
          </a:xfrm>
          <a:prstGeom prst="rect">
            <a:avLst/>
          </a:prstGeom>
          <a:noFill/>
          <a:ln>
            <a:noFill/>
          </a:ln>
          <a:effectLst/>
        </p:spPr>
        <p:txBody>
          <a:bodyPr lIns="91425" tIns="91425" rIns="91425" bIns="91425" anchor="ctr" anchorCtr="0">
            <a:noAutofit/>
          </a:bodyPr>
          <a:lstStyle/>
          <a:p>
            <a:pPr>
              <a:spcBef>
                <a:spcPts val="600"/>
              </a:spcBef>
            </a:pPr>
            <a:r>
              <a:rPr lang="en-US" sz="1400" i="1" dirty="0"/>
              <a:t>Incrementally accumulated state</a:t>
            </a:r>
            <a:endParaRPr lang="en" sz="1400" i="1" dirty="0"/>
          </a:p>
        </p:txBody>
      </p:sp>
      <p:sp>
        <p:nvSpPr>
          <p:cNvPr id="54" name="Rectangle 53"/>
          <p:cNvSpPr/>
          <p:nvPr/>
        </p:nvSpPr>
        <p:spPr>
          <a:xfrm>
            <a:off x="4700583" y="3809855"/>
            <a:ext cx="574003" cy="369332"/>
          </a:xfrm>
          <a:prstGeom prst="rect">
            <a:avLst/>
          </a:prstGeom>
          <a:effectLst/>
        </p:spPr>
        <p:txBody>
          <a:bodyPr wrap="none">
            <a:noAutofit/>
          </a:bodyPr>
          <a:lstStyle/>
          <a:p>
            <a:r>
              <a:rPr lang="en-US" i="1" dirty="0"/>
              <a:t>U </a:t>
            </a:r>
            <a:r>
              <a:rPr lang="en-US" i="1" baseline="-25000" dirty="0"/>
              <a:t>11</a:t>
            </a:r>
          </a:p>
        </p:txBody>
      </p:sp>
      <p:cxnSp>
        <p:nvCxnSpPr>
          <p:cNvPr id="55" name="Straight Arrow Connector 54"/>
          <p:cNvCxnSpPr/>
          <p:nvPr/>
        </p:nvCxnSpPr>
        <p:spPr>
          <a:xfrm flipV="1">
            <a:off x="4177666" y="3977206"/>
            <a:ext cx="537948" cy="176420"/>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Shape 382"/>
          <p:cNvSpPr txBox="1"/>
          <p:nvPr/>
        </p:nvSpPr>
        <p:spPr>
          <a:xfrm>
            <a:off x="609600" y="4840076"/>
            <a:ext cx="2678619" cy="509109"/>
          </a:xfrm>
          <a:prstGeom prst="rect">
            <a:avLst/>
          </a:prstGeom>
          <a:noFill/>
          <a:ln>
            <a:solidFill>
              <a:srgbClr val="003262"/>
            </a:solidFill>
          </a:ln>
          <a:effectLst/>
        </p:spPr>
        <p:txBody>
          <a:bodyPr lIns="91425" tIns="91425" rIns="91425" bIns="91425" anchor="ctr" anchorCtr="0">
            <a:noAutofit/>
          </a:bodyPr>
          <a:lstStyle/>
          <a:p>
            <a:pPr algn="ctr"/>
            <a:r>
              <a:rPr lang="en-US" sz="1400" b="1" i="1" dirty="0"/>
              <a:t>Watch out! Explanations are frequently confusing.</a:t>
            </a:r>
            <a:endParaRPr lang="en" sz="1400" b="1" i="1" dirty="0"/>
          </a:p>
        </p:txBody>
      </p:sp>
    </p:spTree>
    <p:extLst>
      <p:ext uri="{BB962C8B-B14F-4D97-AF65-F5344CB8AC3E}">
        <p14:creationId xmlns:p14="http://schemas.microsoft.com/office/powerpoint/2010/main" val="395569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So Deep About It?</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36606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p:cNvCxnSpPr/>
          <p:nvPr/>
        </p:nvCxnSpPr>
        <p:spPr>
          <a:xfrm flipV="1">
            <a:off x="5214432" y="3189440"/>
            <a:ext cx="0" cy="401485"/>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103908" y="3183100"/>
            <a:ext cx="0" cy="431638"/>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079117" y="3183099"/>
            <a:ext cx="0" cy="426876"/>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6115248" y="2423408"/>
            <a:ext cx="0" cy="381705"/>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7079118" y="2446087"/>
            <a:ext cx="0" cy="397126"/>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5213807" y="2423408"/>
            <a:ext cx="0" cy="39123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effectLst/>
        </p:spPr>
        <p:txBody>
          <a:bodyPr>
            <a:noAutofit/>
          </a:bodyPr>
          <a:lstStyle/>
          <a:p>
            <a:r>
              <a:rPr lang="en-US" dirty="0"/>
              <a:t>RNNs: Stacking Layers</a:t>
            </a:r>
          </a:p>
        </p:txBody>
      </p:sp>
      <p:sp>
        <p:nvSpPr>
          <p:cNvPr id="5" name="Rounded Rectangle 4"/>
          <p:cNvSpPr/>
          <p:nvPr/>
        </p:nvSpPr>
        <p:spPr>
          <a:xfrm>
            <a:off x="4898292" y="3524601"/>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11</a:t>
            </a:r>
          </a:p>
        </p:txBody>
      </p:sp>
      <p:cxnSp>
        <p:nvCxnSpPr>
          <p:cNvPr id="6" name="Straight Arrow Connector 5"/>
          <p:cNvCxnSpPr/>
          <p:nvPr/>
        </p:nvCxnSpPr>
        <p:spPr>
          <a:xfrm flipH="1" flipV="1">
            <a:off x="5198104" y="4039839"/>
            <a:ext cx="97074" cy="1049497"/>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itle 2"/>
          <p:cNvSpPr txBox="1">
            <a:spLocks/>
          </p:cNvSpPr>
          <p:nvPr/>
        </p:nvSpPr>
        <p:spPr>
          <a:xfrm>
            <a:off x="5476892" y="5213960"/>
            <a:ext cx="634741" cy="379082"/>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latin typeface="+mn-lt"/>
              </a:rPr>
              <a:t>x</a:t>
            </a:r>
            <a:r>
              <a:rPr lang="en-US" sz="2000" b="0" baseline="-25000" dirty="0">
                <a:latin typeface="+mn-lt"/>
              </a:rPr>
              <a:t>1 t</a:t>
            </a:r>
          </a:p>
        </p:txBody>
      </p:sp>
      <p:sp>
        <p:nvSpPr>
          <p:cNvPr id="9" name="Oval 8"/>
          <p:cNvSpPr/>
          <p:nvPr/>
        </p:nvSpPr>
        <p:spPr>
          <a:xfrm>
            <a:off x="5119149" y="5188903"/>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0" name="Title 2"/>
          <p:cNvSpPr txBox="1">
            <a:spLocks/>
          </p:cNvSpPr>
          <p:nvPr/>
        </p:nvSpPr>
        <p:spPr>
          <a:xfrm>
            <a:off x="6724253" y="5207527"/>
            <a:ext cx="717685" cy="396854"/>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latin typeface="+mn-lt"/>
              </a:rPr>
              <a:t>x</a:t>
            </a:r>
            <a:r>
              <a:rPr lang="en-US" sz="2000" b="0" baseline="-25000" dirty="0">
                <a:latin typeface="+mn-lt"/>
              </a:rPr>
              <a:t>2 t</a:t>
            </a:r>
          </a:p>
        </p:txBody>
      </p:sp>
      <p:sp>
        <p:nvSpPr>
          <p:cNvPr id="11" name="Oval 10"/>
          <p:cNvSpPr/>
          <p:nvPr/>
        </p:nvSpPr>
        <p:spPr>
          <a:xfrm>
            <a:off x="6366510" y="5200242"/>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2" name="Rounded Rectangle 11"/>
          <p:cNvSpPr/>
          <p:nvPr/>
        </p:nvSpPr>
        <p:spPr>
          <a:xfrm>
            <a:off x="5787769" y="3529599"/>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21</a:t>
            </a:r>
          </a:p>
        </p:txBody>
      </p:sp>
      <p:cxnSp>
        <p:nvCxnSpPr>
          <p:cNvPr id="13" name="Straight Arrow Connector 12"/>
          <p:cNvCxnSpPr/>
          <p:nvPr/>
        </p:nvCxnSpPr>
        <p:spPr>
          <a:xfrm flipV="1">
            <a:off x="5405718" y="4044838"/>
            <a:ext cx="681863" cy="1065044"/>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6751638" y="3529598"/>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31</a:t>
            </a:r>
          </a:p>
        </p:txBody>
      </p:sp>
      <p:cxnSp>
        <p:nvCxnSpPr>
          <p:cNvPr id="15" name="Straight Arrow Connector 14"/>
          <p:cNvCxnSpPr/>
          <p:nvPr/>
        </p:nvCxnSpPr>
        <p:spPr>
          <a:xfrm flipV="1">
            <a:off x="5553635" y="4044837"/>
            <a:ext cx="1497816" cy="1118834"/>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644596" y="4080194"/>
            <a:ext cx="419567" cy="103182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6100293" y="4046179"/>
            <a:ext cx="419566" cy="1065835"/>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5300165" y="4028499"/>
            <a:ext cx="1106299" cy="1128868"/>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5112794" y="5647447"/>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28" name="Oval 27"/>
          <p:cNvSpPr/>
          <p:nvPr/>
        </p:nvSpPr>
        <p:spPr>
          <a:xfrm>
            <a:off x="5112794" y="6112332"/>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29" name="Oval 28"/>
          <p:cNvSpPr/>
          <p:nvPr/>
        </p:nvSpPr>
        <p:spPr>
          <a:xfrm>
            <a:off x="6373606" y="5641106"/>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30" name="Oval 29"/>
          <p:cNvSpPr/>
          <p:nvPr/>
        </p:nvSpPr>
        <p:spPr>
          <a:xfrm>
            <a:off x="6373606" y="6105991"/>
            <a:ext cx="408194" cy="408292"/>
          </a:xfrm>
          <a:prstGeom prst="ellipse">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cxnSp>
        <p:nvCxnSpPr>
          <p:cNvPr id="31" name="Straight Arrow Connector 30"/>
          <p:cNvCxnSpPr/>
          <p:nvPr/>
        </p:nvCxnSpPr>
        <p:spPr>
          <a:xfrm flipH="1" flipV="1">
            <a:off x="4488693" y="5303427"/>
            <a:ext cx="1373" cy="1089854"/>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Shape 382"/>
          <p:cNvSpPr txBox="1"/>
          <p:nvPr/>
        </p:nvSpPr>
        <p:spPr>
          <a:xfrm>
            <a:off x="3690224" y="5765790"/>
            <a:ext cx="701526" cy="333300"/>
          </a:xfrm>
          <a:prstGeom prst="rect">
            <a:avLst/>
          </a:prstGeom>
          <a:noFill/>
          <a:ln>
            <a:noFill/>
          </a:ln>
          <a:effectLst/>
        </p:spPr>
        <p:txBody>
          <a:bodyPr lIns="91425" tIns="91425" rIns="91425" bIns="91425" anchor="ctr" anchorCtr="0">
            <a:noAutofit/>
          </a:bodyPr>
          <a:lstStyle/>
          <a:p>
            <a:pPr algn="ctr"/>
            <a:r>
              <a:rPr lang="en-US" sz="1400" i="1" dirty="0"/>
              <a:t>Time</a:t>
            </a:r>
            <a:endParaRPr lang="en" sz="1400" i="1" dirty="0"/>
          </a:p>
        </p:txBody>
      </p:sp>
      <p:sp>
        <p:nvSpPr>
          <p:cNvPr id="34" name="Title 2"/>
          <p:cNvSpPr txBox="1">
            <a:spLocks/>
          </p:cNvSpPr>
          <p:nvPr/>
        </p:nvSpPr>
        <p:spPr>
          <a:xfrm>
            <a:off x="5515895" y="5696761"/>
            <a:ext cx="890569" cy="400179"/>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latin typeface="+mn-lt"/>
              </a:rPr>
              <a:t>x</a:t>
            </a:r>
            <a:r>
              <a:rPr lang="en-US" sz="2000" b="0" baseline="-25000" dirty="0">
                <a:latin typeface="+mn-lt"/>
              </a:rPr>
              <a:t>1 t</a:t>
            </a:r>
            <a:r>
              <a:rPr lang="en-US" sz="2000" b="0" baseline="-25000" dirty="0"/>
              <a:t>–</a:t>
            </a:r>
            <a:r>
              <a:rPr lang="en-US" sz="2000" b="0" baseline="-25000" dirty="0">
                <a:latin typeface="+mn-lt"/>
              </a:rPr>
              <a:t>1</a:t>
            </a:r>
          </a:p>
        </p:txBody>
      </p:sp>
      <p:sp>
        <p:nvSpPr>
          <p:cNvPr id="35" name="Title 2"/>
          <p:cNvSpPr txBox="1">
            <a:spLocks/>
          </p:cNvSpPr>
          <p:nvPr/>
        </p:nvSpPr>
        <p:spPr>
          <a:xfrm>
            <a:off x="5504556" y="6195662"/>
            <a:ext cx="856531" cy="400179"/>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t>x</a:t>
            </a:r>
            <a:r>
              <a:rPr lang="en-US" sz="2000" b="0" baseline="-25000" dirty="0"/>
              <a:t>1 t–2</a:t>
            </a:r>
          </a:p>
        </p:txBody>
      </p:sp>
      <p:sp>
        <p:nvSpPr>
          <p:cNvPr id="36" name="Title 2"/>
          <p:cNvSpPr txBox="1">
            <a:spLocks/>
          </p:cNvSpPr>
          <p:nvPr/>
        </p:nvSpPr>
        <p:spPr>
          <a:xfrm>
            <a:off x="6768239" y="5737682"/>
            <a:ext cx="890569" cy="364258"/>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is-IS" sz="2000" b="0">
                <a:latin typeface="+mn-lt"/>
              </a:rPr>
              <a:t>x</a:t>
            </a:r>
            <a:r>
              <a:rPr lang="is-IS" sz="2000" b="0" baseline="-25000">
                <a:latin typeface="+mn-lt"/>
              </a:rPr>
              <a:t>2</a:t>
            </a:r>
            <a:r>
              <a:rPr lang="en-US" sz="2000" b="0" baseline="-25000" dirty="0">
                <a:latin typeface="+mn-lt"/>
              </a:rPr>
              <a:t> t</a:t>
            </a:r>
            <a:r>
              <a:rPr lang="en-US" sz="2000" b="0" baseline="-25000" dirty="0"/>
              <a:t>–</a:t>
            </a:r>
            <a:r>
              <a:rPr lang="en-US" sz="2000" b="0" baseline="-25000" dirty="0">
                <a:latin typeface="+mn-lt"/>
              </a:rPr>
              <a:t>1</a:t>
            </a:r>
          </a:p>
        </p:txBody>
      </p:sp>
      <p:sp>
        <p:nvSpPr>
          <p:cNvPr id="37" name="Title 2"/>
          <p:cNvSpPr txBox="1">
            <a:spLocks/>
          </p:cNvSpPr>
          <p:nvPr/>
        </p:nvSpPr>
        <p:spPr>
          <a:xfrm>
            <a:off x="6784563" y="6182699"/>
            <a:ext cx="744508" cy="411799"/>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t>x</a:t>
            </a:r>
            <a:r>
              <a:rPr lang="en-US" sz="2000" b="0" baseline="-25000" dirty="0"/>
              <a:t>2 t–2</a:t>
            </a:r>
          </a:p>
        </p:txBody>
      </p:sp>
      <p:sp>
        <p:nvSpPr>
          <p:cNvPr id="45" name="Oval 44"/>
          <p:cNvSpPr/>
          <p:nvPr/>
        </p:nvSpPr>
        <p:spPr>
          <a:xfrm>
            <a:off x="5330652" y="3739418"/>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46" name="Oval 45"/>
          <p:cNvSpPr/>
          <p:nvPr/>
        </p:nvSpPr>
        <p:spPr>
          <a:xfrm>
            <a:off x="6221899" y="3742857"/>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47" name="Oval 46"/>
          <p:cNvSpPr/>
          <p:nvPr/>
        </p:nvSpPr>
        <p:spPr>
          <a:xfrm>
            <a:off x="7182532" y="3742965"/>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cxnSp>
        <p:nvCxnSpPr>
          <p:cNvPr id="48" name="Straight Arrow Connector 47"/>
          <p:cNvCxnSpPr/>
          <p:nvPr/>
        </p:nvCxnSpPr>
        <p:spPr>
          <a:xfrm flipH="1">
            <a:off x="6361087" y="3241134"/>
            <a:ext cx="1167983" cy="521578"/>
          </a:xfrm>
          <a:prstGeom prst="straightConnector1">
            <a:avLst/>
          </a:prstGeom>
          <a:ln w="12700">
            <a:no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7284582" y="3233271"/>
            <a:ext cx="251747" cy="511762"/>
          </a:xfrm>
          <a:prstGeom prst="straightConnector1">
            <a:avLst/>
          </a:prstGeom>
          <a:ln w="158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Shape 382"/>
          <p:cNvSpPr txBox="1"/>
          <p:nvPr/>
        </p:nvSpPr>
        <p:spPr>
          <a:xfrm>
            <a:off x="7566088" y="2855140"/>
            <a:ext cx="1243153" cy="509109"/>
          </a:xfrm>
          <a:prstGeom prst="rect">
            <a:avLst/>
          </a:prstGeom>
          <a:noFill/>
          <a:ln>
            <a:noFill/>
          </a:ln>
          <a:effectLst/>
        </p:spPr>
        <p:txBody>
          <a:bodyPr lIns="91425" tIns="91425" rIns="91425" bIns="91425" anchor="ctr" anchorCtr="0">
            <a:noAutofit/>
          </a:bodyPr>
          <a:lstStyle/>
          <a:p>
            <a:r>
              <a:rPr lang="en-US" sz="1400" i="1" dirty="0"/>
              <a:t>Incrementally accumulated state</a:t>
            </a:r>
            <a:endParaRPr lang="en" sz="1400" i="1" dirty="0"/>
          </a:p>
        </p:txBody>
      </p:sp>
      <p:sp>
        <p:nvSpPr>
          <p:cNvPr id="51" name="Rounded Rectangle 50"/>
          <p:cNvSpPr/>
          <p:nvPr/>
        </p:nvSpPr>
        <p:spPr>
          <a:xfrm>
            <a:off x="4903277" y="275857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12</a:t>
            </a:r>
          </a:p>
        </p:txBody>
      </p:sp>
      <p:sp>
        <p:nvSpPr>
          <p:cNvPr id="52" name="Oval 51"/>
          <p:cNvSpPr/>
          <p:nvPr/>
        </p:nvSpPr>
        <p:spPr>
          <a:xfrm>
            <a:off x="5335637" y="2973390"/>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56" name="Rounded Rectangle 55"/>
          <p:cNvSpPr/>
          <p:nvPr/>
        </p:nvSpPr>
        <p:spPr>
          <a:xfrm>
            <a:off x="4891937" y="1987541"/>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13</a:t>
            </a:r>
          </a:p>
        </p:txBody>
      </p:sp>
      <p:sp>
        <p:nvSpPr>
          <p:cNvPr id="57" name="Oval 56"/>
          <p:cNvSpPr/>
          <p:nvPr/>
        </p:nvSpPr>
        <p:spPr>
          <a:xfrm>
            <a:off x="5336522" y="2202358"/>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0" name="Rounded Rectangle 59"/>
          <p:cNvSpPr/>
          <p:nvPr/>
        </p:nvSpPr>
        <p:spPr>
          <a:xfrm>
            <a:off x="5781414" y="2752232"/>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22</a:t>
            </a:r>
          </a:p>
        </p:txBody>
      </p:sp>
      <p:sp>
        <p:nvSpPr>
          <p:cNvPr id="61" name="Oval 60"/>
          <p:cNvSpPr/>
          <p:nvPr/>
        </p:nvSpPr>
        <p:spPr>
          <a:xfrm>
            <a:off x="6216219" y="2967049"/>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2" name="Rounded Rectangle 61"/>
          <p:cNvSpPr/>
          <p:nvPr/>
        </p:nvSpPr>
        <p:spPr>
          <a:xfrm>
            <a:off x="5770074" y="1981200"/>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23</a:t>
            </a:r>
          </a:p>
        </p:txBody>
      </p:sp>
      <p:sp>
        <p:nvSpPr>
          <p:cNvPr id="63" name="Oval 62"/>
          <p:cNvSpPr/>
          <p:nvPr/>
        </p:nvSpPr>
        <p:spPr>
          <a:xfrm>
            <a:off x="6214659" y="2196017"/>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4" name="Rounded Rectangle 63"/>
          <p:cNvSpPr/>
          <p:nvPr/>
        </p:nvSpPr>
        <p:spPr>
          <a:xfrm>
            <a:off x="6733943" y="2774910"/>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32</a:t>
            </a:r>
          </a:p>
        </p:txBody>
      </p:sp>
      <p:sp>
        <p:nvSpPr>
          <p:cNvPr id="65" name="Oval 64"/>
          <p:cNvSpPr/>
          <p:nvPr/>
        </p:nvSpPr>
        <p:spPr>
          <a:xfrm>
            <a:off x="7166303" y="2989727"/>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6" name="Rounded Rectangle 65"/>
          <p:cNvSpPr/>
          <p:nvPr/>
        </p:nvSpPr>
        <p:spPr>
          <a:xfrm>
            <a:off x="6722603" y="2003878"/>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r>
              <a:rPr lang="en-US" baseline="-25000" dirty="0"/>
              <a:t>33</a:t>
            </a:r>
          </a:p>
        </p:txBody>
      </p:sp>
      <p:sp>
        <p:nvSpPr>
          <p:cNvPr id="67" name="Oval 66"/>
          <p:cNvSpPr/>
          <p:nvPr/>
        </p:nvSpPr>
        <p:spPr>
          <a:xfrm>
            <a:off x="7167188" y="2218695"/>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cxnSp>
        <p:nvCxnSpPr>
          <p:cNvPr id="76" name="Straight Arrow Connector 75"/>
          <p:cNvCxnSpPr>
            <a:endCxn id="60" idx="2"/>
          </p:cNvCxnSpPr>
          <p:nvPr/>
        </p:nvCxnSpPr>
        <p:spPr>
          <a:xfrm flipV="1">
            <a:off x="5207679" y="3149085"/>
            <a:ext cx="879906" cy="38626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cxnSpLocks/>
            <a:endCxn id="64" idx="2"/>
          </p:cNvCxnSpPr>
          <p:nvPr/>
        </p:nvCxnSpPr>
        <p:spPr>
          <a:xfrm flipV="1">
            <a:off x="5215014" y="3171763"/>
            <a:ext cx="1825100" cy="3587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cxnSpLocks/>
            <a:endCxn id="51" idx="2"/>
          </p:cNvCxnSpPr>
          <p:nvPr/>
        </p:nvCxnSpPr>
        <p:spPr>
          <a:xfrm flipH="1" flipV="1">
            <a:off x="5209448" y="3155426"/>
            <a:ext cx="1870140" cy="364734"/>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endCxn id="60" idx="2"/>
          </p:cNvCxnSpPr>
          <p:nvPr/>
        </p:nvCxnSpPr>
        <p:spPr>
          <a:xfrm flipH="1" flipV="1">
            <a:off x="6087585" y="3149085"/>
            <a:ext cx="992003" cy="36266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endCxn id="64" idx="2"/>
          </p:cNvCxnSpPr>
          <p:nvPr/>
        </p:nvCxnSpPr>
        <p:spPr>
          <a:xfrm flipV="1">
            <a:off x="6103480" y="3171763"/>
            <a:ext cx="936634" cy="354006"/>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endCxn id="62" idx="2"/>
          </p:cNvCxnSpPr>
          <p:nvPr/>
        </p:nvCxnSpPr>
        <p:spPr>
          <a:xfrm flipV="1">
            <a:off x="5219934" y="2378053"/>
            <a:ext cx="856311" cy="373562"/>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endCxn id="66" idx="2"/>
          </p:cNvCxnSpPr>
          <p:nvPr/>
        </p:nvCxnSpPr>
        <p:spPr>
          <a:xfrm flipV="1">
            <a:off x="5214324" y="2400731"/>
            <a:ext cx="1814450" cy="353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endCxn id="66" idx="2"/>
          </p:cNvCxnSpPr>
          <p:nvPr/>
        </p:nvCxnSpPr>
        <p:spPr>
          <a:xfrm flipV="1">
            <a:off x="6111894" y="2400731"/>
            <a:ext cx="916880" cy="345274"/>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cxnSpLocks/>
          </p:cNvCxnSpPr>
          <p:nvPr/>
        </p:nvCxnSpPr>
        <p:spPr>
          <a:xfrm flipH="1" flipV="1">
            <a:off x="5199497" y="3150648"/>
            <a:ext cx="909593" cy="377926"/>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56" idx="2"/>
          </p:cNvCxnSpPr>
          <p:nvPr/>
        </p:nvCxnSpPr>
        <p:spPr>
          <a:xfrm flipH="1" flipV="1">
            <a:off x="5198108" y="2384394"/>
            <a:ext cx="919396" cy="358806"/>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endCxn id="56" idx="2"/>
          </p:cNvCxnSpPr>
          <p:nvPr/>
        </p:nvCxnSpPr>
        <p:spPr>
          <a:xfrm flipH="1" flipV="1">
            <a:off x="5198108" y="2384394"/>
            <a:ext cx="1889894" cy="38405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62" idx="2"/>
          </p:cNvCxnSpPr>
          <p:nvPr/>
        </p:nvCxnSpPr>
        <p:spPr>
          <a:xfrm flipH="1" flipV="1">
            <a:off x="6076245" y="2378053"/>
            <a:ext cx="1003343" cy="387586"/>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3492158" y="3246132"/>
            <a:ext cx="934836" cy="493904"/>
          </a:xfrm>
          <a:prstGeom prst="straightConnector1">
            <a:avLst/>
          </a:prstGeom>
          <a:ln w="158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11" name="Shape 382"/>
          <p:cNvSpPr txBox="1"/>
          <p:nvPr/>
        </p:nvSpPr>
        <p:spPr>
          <a:xfrm>
            <a:off x="724332" y="3458960"/>
            <a:ext cx="3106609" cy="934981"/>
          </a:xfrm>
          <a:prstGeom prst="rect">
            <a:avLst/>
          </a:prstGeom>
          <a:noFill/>
          <a:ln>
            <a:noFill/>
          </a:ln>
          <a:effectLst/>
        </p:spPr>
        <p:txBody>
          <a:bodyPr lIns="91425" tIns="91425" rIns="91425" bIns="91425" anchor="ctr" anchorCtr="0">
            <a:noAutofit/>
          </a:bodyPr>
          <a:lstStyle/>
          <a:p>
            <a:pPr algn="ctr"/>
            <a:r>
              <a:rPr lang="en-US" sz="1400" i="1" dirty="0"/>
              <a:t>Very similar to FC layers</a:t>
            </a:r>
          </a:p>
          <a:p>
            <a:pPr algn="ctr"/>
            <a:r>
              <a:rPr lang="en-US" sz="1400" i="1" dirty="0"/>
              <a:t>but with state</a:t>
            </a:r>
          </a:p>
          <a:p>
            <a:pPr algn="ctr"/>
            <a:r>
              <a:rPr lang="en-US" sz="1400" i="1" dirty="0"/>
              <a:t>number of connections is very large!</a:t>
            </a:r>
            <a:endParaRPr lang="en" sz="1400" i="1" dirty="0"/>
          </a:p>
        </p:txBody>
      </p:sp>
      <p:cxnSp>
        <p:nvCxnSpPr>
          <p:cNvPr id="68" name="Straight Arrow Connector 67"/>
          <p:cNvCxnSpPr/>
          <p:nvPr/>
        </p:nvCxnSpPr>
        <p:spPr>
          <a:xfrm flipH="1">
            <a:off x="6338204" y="3227294"/>
            <a:ext cx="1205596" cy="495504"/>
          </a:xfrm>
          <a:prstGeom prst="straightConnector1">
            <a:avLst/>
          </a:prstGeom>
          <a:ln w="158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485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t>RNNs: n Inputs, m Outputs</a:t>
            </a:r>
          </a:p>
        </p:txBody>
      </p:sp>
      <p:sp>
        <p:nvSpPr>
          <p:cNvPr id="5" name="Rounded Rectangle 4"/>
          <p:cNvSpPr/>
          <p:nvPr/>
        </p:nvSpPr>
        <p:spPr>
          <a:xfrm>
            <a:off x="2353105" y="3254705"/>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6" name="Oval 5"/>
          <p:cNvSpPr/>
          <p:nvPr/>
        </p:nvSpPr>
        <p:spPr>
          <a:xfrm>
            <a:off x="2780702" y="3463182"/>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7" name="Rounded Rectangle 6"/>
          <p:cNvSpPr/>
          <p:nvPr/>
        </p:nvSpPr>
        <p:spPr>
          <a:xfrm>
            <a:off x="3292109" y="324836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8" name="Oval 7"/>
          <p:cNvSpPr/>
          <p:nvPr/>
        </p:nvSpPr>
        <p:spPr>
          <a:xfrm>
            <a:off x="3716145" y="3456840"/>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9" name="Rounded Rectangle 8"/>
          <p:cNvSpPr/>
          <p:nvPr/>
        </p:nvSpPr>
        <p:spPr>
          <a:xfrm>
            <a:off x="457200" y="325970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0" name="Oval 9"/>
          <p:cNvSpPr/>
          <p:nvPr/>
        </p:nvSpPr>
        <p:spPr>
          <a:xfrm>
            <a:off x="890113" y="3468180"/>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1" name="Rounded Rectangle 10"/>
          <p:cNvSpPr/>
          <p:nvPr/>
        </p:nvSpPr>
        <p:spPr>
          <a:xfrm>
            <a:off x="1426053" y="3253362"/>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2" name="Oval 11"/>
          <p:cNvSpPr/>
          <p:nvPr/>
        </p:nvSpPr>
        <p:spPr>
          <a:xfrm>
            <a:off x="1853650" y="3461839"/>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3" name="Rounded Rectangle 12"/>
          <p:cNvSpPr/>
          <p:nvPr/>
        </p:nvSpPr>
        <p:spPr>
          <a:xfrm>
            <a:off x="6186837" y="324202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4" name="Oval 13"/>
          <p:cNvSpPr/>
          <p:nvPr/>
        </p:nvSpPr>
        <p:spPr>
          <a:xfrm>
            <a:off x="6615795" y="3446118"/>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5" name="Rounded Rectangle 14"/>
          <p:cNvSpPr/>
          <p:nvPr/>
        </p:nvSpPr>
        <p:spPr>
          <a:xfrm>
            <a:off x="7152570" y="323068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6" name="Oval 15"/>
          <p:cNvSpPr/>
          <p:nvPr/>
        </p:nvSpPr>
        <p:spPr>
          <a:xfrm>
            <a:off x="7585602" y="3433067"/>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7" name="Rounded Rectangle 16"/>
          <p:cNvSpPr/>
          <p:nvPr/>
        </p:nvSpPr>
        <p:spPr>
          <a:xfrm>
            <a:off x="4264459" y="324202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8" name="Oval 17"/>
          <p:cNvSpPr/>
          <p:nvPr/>
        </p:nvSpPr>
        <p:spPr>
          <a:xfrm>
            <a:off x="4697723" y="3450500"/>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9" name="Rounded Rectangle 18"/>
          <p:cNvSpPr/>
          <p:nvPr/>
        </p:nvSpPr>
        <p:spPr>
          <a:xfrm>
            <a:off x="5221130" y="323568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20" name="Oval 19"/>
          <p:cNvSpPr/>
          <p:nvPr/>
        </p:nvSpPr>
        <p:spPr>
          <a:xfrm>
            <a:off x="5649372" y="3444160"/>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cxnSp>
        <p:nvCxnSpPr>
          <p:cNvPr id="21" name="Straight Arrow Connector 20"/>
          <p:cNvCxnSpPr/>
          <p:nvPr/>
        </p:nvCxnSpPr>
        <p:spPr>
          <a:xfrm flipV="1">
            <a:off x="3849103" y="5381377"/>
            <a:ext cx="2562758" cy="1133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Shape 382"/>
          <p:cNvSpPr txBox="1"/>
          <p:nvPr/>
        </p:nvSpPr>
        <p:spPr>
          <a:xfrm>
            <a:off x="4796871" y="5408107"/>
            <a:ext cx="701526" cy="333300"/>
          </a:xfrm>
          <a:prstGeom prst="rect">
            <a:avLst/>
          </a:prstGeom>
          <a:noFill/>
          <a:ln>
            <a:noFill/>
          </a:ln>
          <a:effectLst/>
        </p:spPr>
        <p:txBody>
          <a:bodyPr lIns="91425" tIns="91425" rIns="91425" bIns="91425" anchor="ctr" anchorCtr="0">
            <a:noAutofit/>
          </a:bodyPr>
          <a:lstStyle/>
          <a:p>
            <a:pPr algn="ctr"/>
            <a:r>
              <a:rPr lang="en-US" sz="1400" i="1" dirty="0"/>
              <a:t>Time</a:t>
            </a:r>
            <a:endParaRPr lang="en" sz="1400" i="1" dirty="0"/>
          </a:p>
        </p:txBody>
      </p:sp>
      <p:cxnSp>
        <p:nvCxnSpPr>
          <p:cNvPr id="23" name="Straight Arrow Connector 22"/>
          <p:cNvCxnSpPr/>
          <p:nvPr/>
        </p:nvCxnSpPr>
        <p:spPr>
          <a:xfrm flipV="1">
            <a:off x="768356"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732225"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2657905"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603265"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4509802" y="2840173"/>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5485011" y="2840173"/>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475312" y="2845171"/>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1113531" y="3462454"/>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049074" y="3467452"/>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978216" y="3467451"/>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950758" y="3467451"/>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900625" y="3455650"/>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872924" y="3470867"/>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829085" y="3444774"/>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7463726" y="284516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Shape 382"/>
          <p:cNvSpPr txBox="1"/>
          <p:nvPr/>
        </p:nvSpPr>
        <p:spPr>
          <a:xfrm>
            <a:off x="915768" y="4204951"/>
            <a:ext cx="1632909" cy="299801"/>
          </a:xfrm>
          <a:prstGeom prst="rect">
            <a:avLst/>
          </a:prstGeom>
          <a:noFill/>
          <a:ln>
            <a:noFill/>
          </a:ln>
          <a:effectLst/>
        </p:spPr>
        <p:txBody>
          <a:bodyPr lIns="91425" tIns="91425" rIns="91425" bIns="91425" anchor="ctr" anchorCtr="0">
            <a:noAutofit/>
          </a:bodyPr>
          <a:lstStyle/>
          <a:p>
            <a:pPr algn="ctr"/>
            <a:r>
              <a:rPr lang="en-US" sz="1400" i="1" dirty="0"/>
              <a:t>He went to school</a:t>
            </a:r>
            <a:endParaRPr lang="en" sz="1400" i="1" dirty="0"/>
          </a:p>
        </p:txBody>
      </p:sp>
      <p:sp>
        <p:nvSpPr>
          <p:cNvPr id="41" name="Shape 382"/>
          <p:cNvSpPr txBox="1"/>
          <p:nvPr/>
        </p:nvSpPr>
        <p:spPr>
          <a:xfrm>
            <a:off x="5028041" y="4472544"/>
            <a:ext cx="2562758" cy="536784"/>
          </a:xfrm>
          <a:prstGeom prst="rect">
            <a:avLst/>
          </a:prstGeom>
          <a:noFill/>
          <a:ln>
            <a:noFill/>
          </a:ln>
          <a:effectLst/>
        </p:spPr>
        <p:txBody>
          <a:bodyPr lIns="91425" tIns="91425" rIns="91425" bIns="91425" anchor="ctr" anchorCtr="0">
            <a:noAutofit/>
          </a:bodyPr>
          <a:lstStyle/>
          <a:p>
            <a:pPr algn="ctr"/>
            <a:r>
              <a:rPr lang="en-US" sz="1400" i="1" dirty="0"/>
              <a:t>State has enough information to generate output</a:t>
            </a:r>
            <a:endParaRPr lang="en" sz="1400" i="1" dirty="0"/>
          </a:p>
        </p:txBody>
      </p:sp>
      <p:cxnSp>
        <p:nvCxnSpPr>
          <p:cNvPr id="42" name="Straight Arrow Connector 41"/>
          <p:cNvCxnSpPr/>
          <p:nvPr/>
        </p:nvCxnSpPr>
        <p:spPr>
          <a:xfrm flipH="1" flipV="1">
            <a:off x="3962502" y="3748612"/>
            <a:ext cx="1090761" cy="847451"/>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Shape 382"/>
          <p:cNvSpPr txBox="1"/>
          <p:nvPr/>
        </p:nvSpPr>
        <p:spPr>
          <a:xfrm>
            <a:off x="4716189" y="2391329"/>
            <a:ext cx="1632909" cy="314509"/>
          </a:xfrm>
          <a:prstGeom prst="rect">
            <a:avLst/>
          </a:prstGeom>
          <a:noFill/>
          <a:ln>
            <a:noFill/>
          </a:ln>
          <a:effectLst/>
        </p:spPr>
        <p:txBody>
          <a:bodyPr lIns="91425" tIns="91425" rIns="91425" bIns="91425" anchor="ctr" anchorCtr="0">
            <a:noAutofit/>
          </a:bodyPr>
          <a:lstStyle/>
          <a:p>
            <a:pPr lvl="0" algn="ctr"/>
            <a:r>
              <a:rPr lang="en" sz="1400" i="1" dirty="0"/>
              <a:t>El fue a la escuela</a:t>
            </a:r>
          </a:p>
        </p:txBody>
      </p:sp>
      <p:sp>
        <p:nvSpPr>
          <p:cNvPr id="44" name="Rounded Rectangle 43"/>
          <p:cNvSpPr/>
          <p:nvPr/>
        </p:nvSpPr>
        <p:spPr>
          <a:xfrm>
            <a:off x="8087405" y="321300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45" name="Oval 44"/>
          <p:cNvSpPr/>
          <p:nvPr/>
        </p:nvSpPr>
        <p:spPr>
          <a:xfrm>
            <a:off x="8515353" y="3427094"/>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cxnSp>
        <p:nvCxnSpPr>
          <p:cNvPr id="46" name="Straight Arrow Connector 45"/>
          <p:cNvCxnSpPr/>
          <p:nvPr/>
        </p:nvCxnSpPr>
        <p:spPr>
          <a:xfrm>
            <a:off x="7769944" y="3427094"/>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8375882" y="2861505"/>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7490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dirty="0"/>
              <a:t>RNNs: How Can </a:t>
            </a:r>
            <a:br>
              <a:rPr lang="en-US" sz="3200" dirty="0"/>
            </a:br>
            <a:r>
              <a:rPr lang="en-US" sz="3200" dirty="0"/>
              <a:t>We Remember Long Term?</a:t>
            </a:r>
          </a:p>
        </p:txBody>
      </p:sp>
      <p:sp>
        <p:nvSpPr>
          <p:cNvPr id="5" name="Rounded Rectangle 4"/>
          <p:cNvSpPr/>
          <p:nvPr/>
        </p:nvSpPr>
        <p:spPr>
          <a:xfrm>
            <a:off x="2353105" y="3254705"/>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7" name="Rounded Rectangle 6"/>
          <p:cNvSpPr/>
          <p:nvPr/>
        </p:nvSpPr>
        <p:spPr>
          <a:xfrm>
            <a:off x="3292109" y="324836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9" name="Rounded Rectangle 8"/>
          <p:cNvSpPr/>
          <p:nvPr/>
        </p:nvSpPr>
        <p:spPr>
          <a:xfrm>
            <a:off x="457200" y="325970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1" name="Rounded Rectangle 10"/>
          <p:cNvSpPr/>
          <p:nvPr/>
        </p:nvSpPr>
        <p:spPr>
          <a:xfrm>
            <a:off x="1426053" y="3253362"/>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3" name="Rounded Rectangle 12"/>
          <p:cNvSpPr/>
          <p:nvPr/>
        </p:nvSpPr>
        <p:spPr>
          <a:xfrm>
            <a:off x="6186837" y="324202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5" name="Rounded Rectangle 14"/>
          <p:cNvSpPr/>
          <p:nvPr/>
        </p:nvSpPr>
        <p:spPr>
          <a:xfrm>
            <a:off x="7152570" y="3230684"/>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6" name="Oval 15"/>
          <p:cNvSpPr/>
          <p:nvPr/>
        </p:nvSpPr>
        <p:spPr>
          <a:xfrm>
            <a:off x="7585602" y="3433067"/>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7" name="Rounded Rectangle 16"/>
          <p:cNvSpPr/>
          <p:nvPr/>
        </p:nvSpPr>
        <p:spPr>
          <a:xfrm>
            <a:off x="4264459" y="324202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9" name="Rounded Rectangle 18"/>
          <p:cNvSpPr/>
          <p:nvPr/>
        </p:nvSpPr>
        <p:spPr>
          <a:xfrm>
            <a:off x="5221130" y="323568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cxnSp>
        <p:nvCxnSpPr>
          <p:cNvPr id="21" name="Straight Arrow Connector 20"/>
          <p:cNvCxnSpPr/>
          <p:nvPr/>
        </p:nvCxnSpPr>
        <p:spPr>
          <a:xfrm flipV="1">
            <a:off x="3849103" y="5381377"/>
            <a:ext cx="2562758" cy="1133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4D4D05F8-A411-415F-9E11-A6C1B1050738}"/>
              </a:ext>
            </a:extLst>
          </p:cNvPr>
          <p:cNvGrpSpPr/>
          <p:nvPr/>
        </p:nvGrpSpPr>
        <p:grpSpPr>
          <a:xfrm>
            <a:off x="768356" y="3713249"/>
            <a:ext cx="2834909" cy="299801"/>
            <a:chOff x="768356" y="3713249"/>
            <a:chExt cx="2834909" cy="299801"/>
          </a:xfrm>
        </p:grpSpPr>
        <p:cxnSp>
          <p:nvCxnSpPr>
            <p:cNvPr id="23" name="Straight Arrow Connector 22"/>
            <p:cNvCxnSpPr/>
            <p:nvPr/>
          </p:nvCxnSpPr>
          <p:spPr>
            <a:xfrm flipV="1">
              <a:off x="768356"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732225"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2657905"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603265"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9" name="Straight Arrow Connector 38"/>
          <p:cNvCxnSpPr/>
          <p:nvPr/>
        </p:nvCxnSpPr>
        <p:spPr>
          <a:xfrm flipV="1">
            <a:off x="7463726" y="284516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Shape 382">
            <a:extLst>
              <a:ext uri="{FF2B5EF4-FFF2-40B4-BE49-F238E27FC236}">
                <a16:creationId xmlns:a16="http://schemas.microsoft.com/office/drawing/2014/main" id="{64D67829-CB96-46C7-83CB-D7E3860C53CC}"/>
              </a:ext>
            </a:extLst>
          </p:cNvPr>
          <p:cNvSpPr txBox="1"/>
          <p:nvPr/>
        </p:nvSpPr>
        <p:spPr>
          <a:xfrm>
            <a:off x="915768" y="4076084"/>
            <a:ext cx="1632909" cy="536784"/>
          </a:xfrm>
          <a:prstGeom prst="rect">
            <a:avLst/>
          </a:prstGeom>
          <a:noFill/>
          <a:ln>
            <a:noFill/>
          </a:ln>
          <a:effectLst/>
        </p:spPr>
        <p:txBody>
          <a:bodyPr lIns="91425" tIns="91425" rIns="91425" bIns="91425" anchor="ctr" anchorCtr="0">
            <a:noAutofit/>
          </a:bodyPr>
          <a:lstStyle/>
          <a:p>
            <a:pPr algn="ctr"/>
            <a:r>
              <a:rPr lang="en-US" sz="1400" i="1" dirty="0"/>
              <a:t>Does this ancient input matter?</a:t>
            </a:r>
            <a:endParaRPr lang="en" sz="1400" i="1" dirty="0"/>
          </a:p>
        </p:txBody>
      </p:sp>
      <p:sp>
        <p:nvSpPr>
          <p:cNvPr id="49" name="Shape 382">
            <a:extLst>
              <a:ext uri="{FF2B5EF4-FFF2-40B4-BE49-F238E27FC236}">
                <a16:creationId xmlns:a16="http://schemas.microsoft.com/office/drawing/2014/main" id="{E403A7E8-CB88-445A-B2B7-030D45E89EE9}"/>
              </a:ext>
            </a:extLst>
          </p:cNvPr>
          <p:cNvSpPr txBox="1"/>
          <p:nvPr/>
        </p:nvSpPr>
        <p:spPr>
          <a:xfrm>
            <a:off x="5606097" y="4132981"/>
            <a:ext cx="1632903" cy="536784"/>
          </a:xfrm>
          <a:prstGeom prst="rect">
            <a:avLst/>
          </a:prstGeom>
          <a:noFill/>
          <a:ln>
            <a:noFill/>
          </a:ln>
          <a:effectLst/>
        </p:spPr>
        <p:txBody>
          <a:bodyPr lIns="91425" tIns="91425" rIns="91425" bIns="91425" anchor="ctr" anchorCtr="0">
            <a:noAutofit/>
          </a:bodyPr>
          <a:lstStyle/>
          <a:p>
            <a:pPr algn="ctr"/>
            <a:r>
              <a:rPr lang="en-US" sz="1400" i="1" dirty="0"/>
              <a:t>Does this recent input likely matter?</a:t>
            </a:r>
            <a:endParaRPr lang="en" sz="1400" i="1" dirty="0"/>
          </a:p>
        </p:txBody>
      </p:sp>
      <p:grpSp>
        <p:nvGrpSpPr>
          <p:cNvPr id="50" name="Group 49">
            <a:extLst>
              <a:ext uri="{FF2B5EF4-FFF2-40B4-BE49-F238E27FC236}">
                <a16:creationId xmlns:a16="http://schemas.microsoft.com/office/drawing/2014/main" id="{C2930667-D387-4F53-8CB9-74FA6B5A6B0A}"/>
              </a:ext>
            </a:extLst>
          </p:cNvPr>
          <p:cNvGrpSpPr/>
          <p:nvPr/>
        </p:nvGrpSpPr>
        <p:grpSpPr>
          <a:xfrm>
            <a:off x="4609914" y="3729083"/>
            <a:ext cx="2834909" cy="299801"/>
            <a:chOff x="768356" y="3713249"/>
            <a:chExt cx="2834909" cy="299801"/>
          </a:xfrm>
        </p:grpSpPr>
        <p:cxnSp>
          <p:nvCxnSpPr>
            <p:cNvPr id="51" name="Straight Arrow Connector 50">
              <a:extLst>
                <a:ext uri="{FF2B5EF4-FFF2-40B4-BE49-F238E27FC236}">
                  <a16:creationId xmlns:a16="http://schemas.microsoft.com/office/drawing/2014/main" id="{5DCFA36D-4188-484D-881E-FDA71FEE622D}"/>
                </a:ext>
              </a:extLst>
            </p:cNvPr>
            <p:cNvCxnSpPr/>
            <p:nvPr/>
          </p:nvCxnSpPr>
          <p:spPr>
            <a:xfrm flipV="1">
              <a:off x="768356"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2A0C296-325E-440A-8D7F-DFC12E6FE43A}"/>
                </a:ext>
              </a:extLst>
            </p:cNvPr>
            <p:cNvCxnSpPr/>
            <p:nvPr/>
          </p:nvCxnSpPr>
          <p:spPr>
            <a:xfrm flipV="1">
              <a:off x="1732225"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BEFC42F-5B44-4554-B76E-C7F7DB1E8866}"/>
                </a:ext>
              </a:extLst>
            </p:cNvPr>
            <p:cNvCxnSpPr/>
            <p:nvPr/>
          </p:nvCxnSpPr>
          <p:spPr>
            <a:xfrm flipV="1">
              <a:off x="2657905"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384B48D-CA4F-489F-912B-8252611E66CD}"/>
                </a:ext>
              </a:extLst>
            </p:cNvPr>
            <p:cNvCxnSpPr/>
            <p:nvPr/>
          </p:nvCxnSpPr>
          <p:spPr>
            <a:xfrm flipV="1">
              <a:off x="3603265" y="3713249"/>
              <a:ext cx="0" cy="29980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5" name="Shape 382">
            <a:extLst>
              <a:ext uri="{FF2B5EF4-FFF2-40B4-BE49-F238E27FC236}">
                <a16:creationId xmlns:a16="http://schemas.microsoft.com/office/drawing/2014/main" id="{ABFD5F01-210A-42C5-A06B-0077BA329948}"/>
              </a:ext>
            </a:extLst>
          </p:cNvPr>
          <p:cNvSpPr txBox="1"/>
          <p:nvPr/>
        </p:nvSpPr>
        <p:spPr>
          <a:xfrm>
            <a:off x="7118927" y="2464147"/>
            <a:ext cx="729673" cy="299801"/>
          </a:xfrm>
          <a:prstGeom prst="rect">
            <a:avLst/>
          </a:prstGeom>
          <a:noFill/>
          <a:ln>
            <a:noFill/>
          </a:ln>
          <a:effectLst/>
        </p:spPr>
        <p:txBody>
          <a:bodyPr lIns="91425" tIns="91425" rIns="91425" bIns="91425" anchor="ctr" anchorCtr="0">
            <a:noAutofit/>
          </a:bodyPr>
          <a:lstStyle/>
          <a:p>
            <a:pPr algn="ctr"/>
            <a:r>
              <a:rPr lang="en-US" sz="1400" i="1" dirty="0"/>
              <a:t>Output</a:t>
            </a:r>
            <a:endParaRPr lang="en" sz="1400" i="1" dirty="0"/>
          </a:p>
        </p:txBody>
      </p:sp>
      <p:cxnSp>
        <p:nvCxnSpPr>
          <p:cNvPr id="43" name="Straight Arrow Connector 42"/>
          <p:cNvCxnSpPr/>
          <p:nvPr/>
        </p:nvCxnSpPr>
        <p:spPr>
          <a:xfrm>
            <a:off x="1113531" y="3462454"/>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049074" y="3467452"/>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2978216" y="3467451"/>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950758" y="3467451"/>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0625" y="3455650"/>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5872924" y="3470867"/>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6829085" y="3444774"/>
            <a:ext cx="308891" cy="268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2780702" y="3463182"/>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59" name="Oval 58"/>
          <p:cNvSpPr/>
          <p:nvPr/>
        </p:nvSpPr>
        <p:spPr>
          <a:xfrm>
            <a:off x="3716145" y="3456840"/>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0" name="Oval 59"/>
          <p:cNvSpPr/>
          <p:nvPr/>
        </p:nvSpPr>
        <p:spPr>
          <a:xfrm>
            <a:off x="890113" y="3468180"/>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1" name="Oval 60"/>
          <p:cNvSpPr/>
          <p:nvPr/>
        </p:nvSpPr>
        <p:spPr>
          <a:xfrm>
            <a:off x="1853650" y="3461839"/>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2" name="Oval 61"/>
          <p:cNvSpPr/>
          <p:nvPr/>
        </p:nvSpPr>
        <p:spPr>
          <a:xfrm>
            <a:off x="6615795" y="3446118"/>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3" name="Oval 62"/>
          <p:cNvSpPr/>
          <p:nvPr/>
        </p:nvSpPr>
        <p:spPr>
          <a:xfrm>
            <a:off x="4697723" y="3450500"/>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4" name="Oval 63"/>
          <p:cNvSpPr/>
          <p:nvPr/>
        </p:nvSpPr>
        <p:spPr>
          <a:xfrm>
            <a:off x="5649372" y="3444160"/>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65" name="Shape 382"/>
          <p:cNvSpPr txBox="1"/>
          <p:nvPr/>
        </p:nvSpPr>
        <p:spPr>
          <a:xfrm>
            <a:off x="4796871" y="5408107"/>
            <a:ext cx="701526" cy="333300"/>
          </a:xfrm>
          <a:prstGeom prst="rect">
            <a:avLst/>
          </a:prstGeom>
          <a:noFill/>
          <a:ln>
            <a:noFill/>
          </a:ln>
          <a:effectLst/>
        </p:spPr>
        <p:txBody>
          <a:bodyPr lIns="91425" tIns="91425" rIns="91425" bIns="91425" anchor="ctr" anchorCtr="0">
            <a:noAutofit/>
          </a:bodyPr>
          <a:lstStyle/>
          <a:p>
            <a:pPr algn="ctr"/>
            <a:r>
              <a:rPr lang="en-US" sz="1400" i="1" dirty="0"/>
              <a:t>Time</a:t>
            </a:r>
            <a:endParaRPr lang="en" sz="1400" i="1" dirty="0"/>
          </a:p>
        </p:txBody>
      </p:sp>
    </p:spTree>
    <p:extLst>
      <p:ext uri="{BB962C8B-B14F-4D97-AF65-F5344CB8AC3E}">
        <p14:creationId xmlns:p14="http://schemas.microsoft.com/office/powerpoint/2010/main" val="2009323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143000"/>
          </a:xfrm>
        </p:spPr>
        <p:txBody>
          <a:bodyPr>
            <a:noAutofit/>
          </a:bodyPr>
          <a:lstStyle/>
          <a:p>
            <a:r>
              <a:rPr lang="en-US" dirty="0"/>
              <a:t>LSTMs</a:t>
            </a:r>
          </a:p>
        </p:txBody>
      </p:sp>
      <p:pic>
        <p:nvPicPr>
          <p:cNvPr id="5" name="Picture 4" descr="LSTM3-chai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93" y="2614519"/>
            <a:ext cx="7227601" cy="2715610"/>
          </a:xfrm>
          <a:prstGeom prst="rect">
            <a:avLst/>
          </a:prstGeom>
        </p:spPr>
      </p:pic>
      <p:sp>
        <p:nvSpPr>
          <p:cNvPr id="7" name="Shape 382"/>
          <p:cNvSpPr txBox="1"/>
          <p:nvPr/>
        </p:nvSpPr>
        <p:spPr>
          <a:xfrm>
            <a:off x="4087542" y="5903994"/>
            <a:ext cx="817183" cy="437115"/>
          </a:xfrm>
          <a:prstGeom prst="rect">
            <a:avLst/>
          </a:prstGeom>
          <a:noFill/>
          <a:ln>
            <a:noFill/>
          </a:ln>
        </p:spPr>
        <p:txBody>
          <a:bodyPr lIns="91425" tIns="91425" rIns="91425" bIns="91425" anchor="ctr" anchorCtr="0">
            <a:noAutofit/>
          </a:bodyPr>
          <a:lstStyle/>
          <a:p>
            <a:pPr algn="ctr"/>
            <a:r>
              <a:rPr lang="en-US" sz="1400" i="1" dirty="0"/>
              <a:t>Time</a:t>
            </a:r>
            <a:endParaRPr lang="en" sz="1400" i="1" dirty="0"/>
          </a:p>
        </p:txBody>
      </p:sp>
      <p:cxnSp>
        <p:nvCxnSpPr>
          <p:cNvPr id="8" name="Straight Arrow Connector 7"/>
          <p:cNvCxnSpPr/>
          <p:nvPr/>
        </p:nvCxnSpPr>
        <p:spPr>
          <a:xfrm flipH="1">
            <a:off x="5550068" y="2506262"/>
            <a:ext cx="516638" cy="968784"/>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Shape 382"/>
          <p:cNvSpPr txBox="1"/>
          <p:nvPr/>
        </p:nvSpPr>
        <p:spPr>
          <a:xfrm>
            <a:off x="5839381" y="2154952"/>
            <a:ext cx="590725" cy="384384"/>
          </a:xfrm>
          <a:prstGeom prst="rect">
            <a:avLst/>
          </a:prstGeom>
          <a:noFill/>
          <a:ln>
            <a:noFill/>
          </a:ln>
        </p:spPr>
        <p:txBody>
          <a:bodyPr lIns="91425" tIns="91425" rIns="91425" bIns="91425" anchor="ctr" anchorCtr="0">
            <a:noAutofit/>
          </a:bodyPr>
          <a:lstStyle/>
          <a:p>
            <a:r>
              <a:rPr lang="en-US" sz="1200" i="1" dirty="0"/>
              <a:t>State</a:t>
            </a:r>
            <a:endParaRPr lang="en" sz="1200" i="1" dirty="0"/>
          </a:p>
        </p:txBody>
      </p:sp>
      <p:cxnSp>
        <p:nvCxnSpPr>
          <p:cNvPr id="12" name="Straight Arrow Connector 11"/>
          <p:cNvCxnSpPr/>
          <p:nvPr/>
        </p:nvCxnSpPr>
        <p:spPr>
          <a:xfrm flipV="1">
            <a:off x="2177211" y="4586068"/>
            <a:ext cx="917681" cy="902262"/>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Shape 382"/>
          <p:cNvSpPr txBox="1"/>
          <p:nvPr/>
        </p:nvSpPr>
        <p:spPr>
          <a:xfrm>
            <a:off x="1749966" y="5326128"/>
            <a:ext cx="1102166" cy="504111"/>
          </a:xfrm>
          <a:prstGeom prst="rect">
            <a:avLst/>
          </a:prstGeom>
          <a:noFill/>
          <a:ln>
            <a:noFill/>
          </a:ln>
        </p:spPr>
        <p:txBody>
          <a:bodyPr lIns="91425" tIns="91425" rIns="91425" bIns="91425" anchor="ctr" anchorCtr="0">
            <a:noAutofit/>
          </a:bodyPr>
          <a:lstStyle/>
          <a:p>
            <a:r>
              <a:rPr lang="en-US" sz="1400" i="1" dirty="0"/>
              <a:t>Output</a:t>
            </a:r>
            <a:endParaRPr lang="en" sz="1400" i="1" dirty="0"/>
          </a:p>
        </p:txBody>
      </p:sp>
      <p:cxnSp>
        <p:nvCxnSpPr>
          <p:cNvPr id="17" name="Straight Arrow Connector 16"/>
          <p:cNvCxnSpPr/>
          <p:nvPr/>
        </p:nvCxnSpPr>
        <p:spPr>
          <a:xfrm flipH="1">
            <a:off x="3606007" y="2903116"/>
            <a:ext cx="249471" cy="1247253"/>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Shape 382"/>
          <p:cNvSpPr txBox="1"/>
          <p:nvPr/>
        </p:nvSpPr>
        <p:spPr>
          <a:xfrm>
            <a:off x="3360301" y="2556112"/>
            <a:ext cx="1118703" cy="346275"/>
          </a:xfrm>
          <a:prstGeom prst="rect">
            <a:avLst/>
          </a:prstGeom>
          <a:noFill/>
          <a:ln>
            <a:noFill/>
          </a:ln>
        </p:spPr>
        <p:txBody>
          <a:bodyPr lIns="91425" tIns="91425" rIns="91425" bIns="91425" anchor="ctr" anchorCtr="0">
            <a:noAutofit/>
          </a:bodyPr>
          <a:lstStyle/>
          <a:p>
            <a:r>
              <a:rPr lang="en-US" sz="1400" i="1" dirty="0"/>
              <a:t>Forget gate</a:t>
            </a:r>
            <a:endParaRPr lang="en" sz="1400" i="1" dirty="0"/>
          </a:p>
        </p:txBody>
      </p:sp>
      <p:cxnSp>
        <p:nvCxnSpPr>
          <p:cNvPr id="23" name="Straight Arrow Connector 22"/>
          <p:cNvCxnSpPr/>
          <p:nvPr/>
        </p:nvCxnSpPr>
        <p:spPr>
          <a:xfrm flipH="1" flipV="1">
            <a:off x="3968873" y="4365803"/>
            <a:ext cx="56698" cy="680320"/>
          </a:xfrm>
          <a:prstGeom prst="straightConnector1">
            <a:avLst/>
          </a:prstGeom>
          <a:ln w="15875">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Shape 382"/>
          <p:cNvSpPr txBox="1"/>
          <p:nvPr/>
        </p:nvSpPr>
        <p:spPr>
          <a:xfrm>
            <a:off x="3645906" y="5046852"/>
            <a:ext cx="1071384" cy="504111"/>
          </a:xfrm>
          <a:prstGeom prst="rect">
            <a:avLst/>
          </a:prstGeom>
          <a:noFill/>
          <a:ln>
            <a:noFill/>
          </a:ln>
        </p:spPr>
        <p:txBody>
          <a:bodyPr lIns="91425" tIns="91425" rIns="91425" bIns="91425" anchor="ctr" anchorCtr="0">
            <a:noAutofit/>
          </a:bodyPr>
          <a:lstStyle/>
          <a:p>
            <a:pPr algn="ctr"/>
            <a:r>
              <a:rPr lang="en-US" sz="1400" i="1" dirty="0"/>
              <a:t>Remember gate</a:t>
            </a:r>
            <a:endParaRPr lang="en" sz="1400" i="1" dirty="0"/>
          </a:p>
        </p:txBody>
      </p:sp>
      <p:cxnSp>
        <p:nvCxnSpPr>
          <p:cNvPr id="30" name="Straight Arrow Connector 29"/>
          <p:cNvCxnSpPr/>
          <p:nvPr/>
        </p:nvCxnSpPr>
        <p:spPr>
          <a:xfrm flipH="1" flipV="1">
            <a:off x="4717290" y="4411159"/>
            <a:ext cx="1417454" cy="1360639"/>
          </a:xfrm>
          <a:prstGeom prst="straightConnector1">
            <a:avLst/>
          </a:prstGeom>
          <a:ln w="15875">
            <a:solidFill>
              <a:srgbClr val="888888"/>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Shape 382"/>
          <p:cNvSpPr txBox="1"/>
          <p:nvPr/>
        </p:nvSpPr>
        <p:spPr>
          <a:xfrm>
            <a:off x="5627255" y="5618440"/>
            <a:ext cx="1329230" cy="504111"/>
          </a:xfrm>
          <a:prstGeom prst="rect">
            <a:avLst/>
          </a:prstGeom>
          <a:noFill/>
          <a:ln>
            <a:noFill/>
          </a:ln>
        </p:spPr>
        <p:txBody>
          <a:bodyPr lIns="91425" tIns="91425" rIns="91425" bIns="91425" anchor="ctr" anchorCtr="0">
            <a:noAutofit/>
          </a:bodyPr>
          <a:lstStyle/>
          <a:p>
            <a:pPr algn="ctr"/>
            <a:r>
              <a:rPr lang="en-US" sz="1400" i="1" dirty="0"/>
              <a:t>Output gate</a:t>
            </a:r>
            <a:endParaRPr lang="en" sz="1400" i="1" dirty="0"/>
          </a:p>
        </p:txBody>
      </p:sp>
      <p:pic>
        <p:nvPicPr>
          <p:cNvPr id="35" name="Picture 34" descr="LSTM2-nota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128" y="1544628"/>
            <a:ext cx="2555672" cy="476163"/>
          </a:xfrm>
          <a:prstGeom prst="rect">
            <a:avLst/>
          </a:prstGeom>
        </p:spPr>
      </p:pic>
      <p:cxnSp>
        <p:nvCxnSpPr>
          <p:cNvPr id="18" name="Straight Arrow Connector 17">
            <a:extLst>
              <a:ext uri="{FF2B5EF4-FFF2-40B4-BE49-F238E27FC236}">
                <a16:creationId xmlns:a16="http://schemas.microsoft.com/office/drawing/2014/main" id="{6264AC3A-B30E-46CC-88D6-5829618714FE}"/>
              </a:ext>
            </a:extLst>
          </p:cNvPr>
          <p:cNvCxnSpPr/>
          <p:nvPr/>
        </p:nvCxnSpPr>
        <p:spPr>
          <a:xfrm>
            <a:off x="3429000" y="5816939"/>
            <a:ext cx="2121068" cy="0"/>
          </a:xfrm>
          <a:prstGeom prst="straightConnector1">
            <a:avLst/>
          </a:prstGeom>
          <a:ln w="158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17074C-F20E-4E04-B5DE-2FD6542C6CC8}"/>
              </a:ext>
            </a:extLst>
          </p:cNvPr>
          <p:cNvSpPr/>
          <p:nvPr/>
        </p:nvSpPr>
        <p:spPr>
          <a:xfrm>
            <a:off x="457200" y="6535579"/>
            <a:ext cx="8229600" cy="246221"/>
          </a:xfrm>
          <a:prstGeom prst="rect">
            <a:avLst/>
          </a:prstGeom>
        </p:spPr>
        <p:txBody>
          <a:bodyPr wrap="square" anchor="b">
            <a:noAutofit/>
          </a:bodyPr>
          <a:lstStyle/>
          <a:p>
            <a:pPr algn="r"/>
            <a:r>
              <a:rPr lang="en-US" sz="1200" dirty="0">
                <a:solidFill>
                  <a:schemeClr val="bg1">
                    <a:lumMod val="50000"/>
                  </a:schemeClr>
                </a:solidFill>
              </a:rPr>
              <a:t>http://colah.github.io/posts/2015-08-Understanding-LSTMs/</a:t>
            </a:r>
          </a:p>
        </p:txBody>
      </p:sp>
    </p:spTree>
    <p:extLst>
      <p:ext uri="{BB962C8B-B14F-4D97-AF65-F5344CB8AC3E}">
        <p14:creationId xmlns:p14="http://schemas.microsoft.com/office/powerpoint/2010/main" val="17423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GRUs</a:t>
            </a:r>
          </a:p>
        </p:txBody>
      </p:sp>
      <p:sp>
        <p:nvSpPr>
          <p:cNvPr id="4" name="Content Placeholder 3">
            <a:extLst>
              <a:ext uri="{FF2B5EF4-FFF2-40B4-BE49-F238E27FC236}">
                <a16:creationId xmlns:a16="http://schemas.microsoft.com/office/drawing/2014/main" id="{6881C235-80D4-48F9-BCFC-8436EDC7956C}"/>
              </a:ext>
            </a:extLst>
          </p:cNvPr>
          <p:cNvSpPr>
            <a:spLocks noGrp="1"/>
          </p:cNvSpPr>
          <p:nvPr>
            <p:ph idx="1"/>
          </p:nvPr>
        </p:nvSpPr>
        <p:spPr>
          <a:xfrm>
            <a:off x="457200" y="4712208"/>
            <a:ext cx="8229600" cy="1413955"/>
          </a:xfrm>
        </p:spPr>
        <p:txBody>
          <a:bodyPr/>
          <a:lstStyle/>
          <a:p>
            <a:pPr>
              <a:buFont typeface="Arial"/>
              <a:buChar char="•"/>
            </a:pPr>
            <a:r>
              <a:rPr lang="en-US" sz="2800" i="1" dirty="0"/>
              <a:t>No output gate</a:t>
            </a:r>
          </a:p>
          <a:p>
            <a:pPr>
              <a:buFont typeface="Arial"/>
              <a:buChar char="•"/>
            </a:pPr>
            <a:r>
              <a:rPr lang="en-US" sz="2800" i="1" dirty="0"/>
              <a:t>Fewer parameters, faster to train</a:t>
            </a:r>
          </a:p>
        </p:txBody>
      </p:sp>
      <p:pic>
        <p:nvPicPr>
          <p:cNvPr id="5" name="Picture 4" descr="LSTM3-var-GRU.png"/>
          <p:cNvPicPr>
            <a:picLocks noChangeAspect="1"/>
          </p:cNvPicPr>
          <p:nvPr/>
        </p:nvPicPr>
        <p:blipFill rotWithShape="1">
          <a:blip r:embed="rId2">
            <a:extLst>
              <a:ext uri="{28A0092B-C50C-407E-A947-70E740481C1C}">
                <a14:useLocalDpi xmlns:a14="http://schemas.microsoft.com/office/drawing/2010/main" val="0"/>
              </a:ext>
            </a:extLst>
          </a:blip>
          <a:srcRect r="3402"/>
          <a:stretch/>
        </p:blipFill>
        <p:spPr>
          <a:xfrm>
            <a:off x="533400" y="1752600"/>
            <a:ext cx="8064500" cy="2578608"/>
          </a:xfrm>
          <a:prstGeom prst="rect">
            <a:avLst/>
          </a:prstGeom>
        </p:spPr>
      </p:pic>
      <p:sp>
        <p:nvSpPr>
          <p:cNvPr id="7" name="Rectangle 6">
            <a:extLst>
              <a:ext uri="{FF2B5EF4-FFF2-40B4-BE49-F238E27FC236}">
                <a16:creationId xmlns:a16="http://schemas.microsoft.com/office/drawing/2014/main" id="{E217074C-F20E-4E04-B5DE-2FD6542C6CC8}"/>
              </a:ext>
            </a:extLst>
          </p:cNvPr>
          <p:cNvSpPr/>
          <p:nvPr/>
        </p:nvSpPr>
        <p:spPr>
          <a:xfrm>
            <a:off x="457200" y="6535579"/>
            <a:ext cx="8229600" cy="246221"/>
          </a:xfrm>
          <a:prstGeom prst="rect">
            <a:avLst/>
          </a:prstGeom>
        </p:spPr>
        <p:txBody>
          <a:bodyPr wrap="square" anchor="b">
            <a:noAutofit/>
          </a:bodyPr>
          <a:lstStyle/>
          <a:p>
            <a:pPr algn="r"/>
            <a:r>
              <a:rPr lang="en-US" sz="1200" dirty="0">
                <a:solidFill>
                  <a:schemeClr val="bg1">
                    <a:lumMod val="50000"/>
                  </a:schemeClr>
                </a:solidFill>
              </a:rPr>
              <a:t>http://colah.github.io/posts/2015-08-Understanding-LSTMs/</a:t>
            </a:r>
          </a:p>
        </p:txBody>
      </p:sp>
    </p:spTree>
    <p:extLst>
      <p:ext uri="{BB962C8B-B14F-4D97-AF65-F5344CB8AC3E}">
        <p14:creationId xmlns:p14="http://schemas.microsoft.com/office/powerpoint/2010/main" val="1236115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a:cxnSpLocks/>
          </p:cNvCxnSpPr>
          <p:nvPr/>
        </p:nvCxnSpPr>
        <p:spPr>
          <a:xfrm flipV="1">
            <a:off x="1860727" y="2240569"/>
            <a:ext cx="535989" cy="118843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cxnSpLocks/>
          </p:cNvCxnSpPr>
          <p:nvPr/>
        </p:nvCxnSpPr>
        <p:spPr>
          <a:xfrm flipH="1" flipV="1">
            <a:off x="6443598" y="2205210"/>
            <a:ext cx="490602" cy="926693"/>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cxnSpLocks/>
          </p:cNvCxnSpPr>
          <p:nvPr/>
        </p:nvCxnSpPr>
        <p:spPr>
          <a:xfrm flipV="1">
            <a:off x="5943600" y="2209046"/>
            <a:ext cx="499450" cy="1154536"/>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4318101" y="2256905"/>
            <a:ext cx="400518" cy="77468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3829143" y="2256904"/>
            <a:ext cx="488956" cy="1019135"/>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effectLst/>
        </p:spPr>
        <p:txBody>
          <a:bodyPr>
            <a:noAutofit/>
          </a:bodyPr>
          <a:lstStyle/>
          <a:p>
            <a:r>
              <a:rPr lang="en-US" dirty="0"/>
              <a:t>Bi-Directional RNNs</a:t>
            </a:r>
          </a:p>
        </p:txBody>
      </p:sp>
      <p:sp>
        <p:nvSpPr>
          <p:cNvPr id="9" name="Rounded Rectangle 8"/>
          <p:cNvSpPr/>
          <p:nvPr/>
        </p:nvSpPr>
        <p:spPr>
          <a:xfrm>
            <a:off x="1601590" y="3259703"/>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10" name="Oval 9"/>
          <p:cNvSpPr/>
          <p:nvPr/>
        </p:nvSpPr>
        <p:spPr>
          <a:xfrm>
            <a:off x="2039819" y="3468180"/>
            <a:ext cx="179077" cy="182036"/>
          </a:xfrm>
          <a:prstGeom prst="ellips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cxnSp>
        <p:nvCxnSpPr>
          <p:cNvPr id="13" name="Straight Arrow Connector 12"/>
          <p:cNvCxnSpPr/>
          <p:nvPr/>
        </p:nvCxnSpPr>
        <p:spPr>
          <a:xfrm flipH="1" flipV="1">
            <a:off x="1912747" y="3713250"/>
            <a:ext cx="313875" cy="88575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2479726" y="3015250"/>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21" name="Oval 20"/>
          <p:cNvSpPr/>
          <p:nvPr/>
        </p:nvSpPr>
        <p:spPr>
          <a:xfrm>
            <a:off x="2917955" y="3223727"/>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22" name="Rounded Rectangle 21"/>
          <p:cNvSpPr/>
          <p:nvPr/>
        </p:nvSpPr>
        <p:spPr>
          <a:xfrm>
            <a:off x="3534313" y="3264701"/>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23" name="Oval 22"/>
          <p:cNvSpPr/>
          <p:nvPr/>
        </p:nvSpPr>
        <p:spPr>
          <a:xfrm>
            <a:off x="3972542" y="3473178"/>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24" name="Rounded Rectangle 23"/>
          <p:cNvSpPr/>
          <p:nvPr/>
        </p:nvSpPr>
        <p:spPr>
          <a:xfrm>
            <a:off x="4412449" y="3020248"/>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25" name="Oval 24"/>
          <p:cNvSpPr/>
          <p:nvPr/>
        </p:nvSpPr>
        <p:spPr>
          <a:xfrm>
            <a:off x="4850678" y="3228725"/>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26" name="Rounded Rectangle 25"/>
          <p:cNvSpPr/>
          <p:nvPr/>
        </p:nvSpPr>
        <p:spPr>
          <a:xfrm>
            <a:off x="5659810" y="3247020"/>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27" name="Oval 26"/>
          <p:cNvSpPr/>
          <p:nvPr/>
        </p:nvSpPr>
        <p:spPr>
          <a:xfrm>
            <a:off x="6098039" y="3455497"/>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28" name="Rounded Rectangle 27"/>
          <p:cNvSpPr/>
          <p:nvPr/>
        </p:nvSpPr>
        <p:spPr>
          <a:xfrm>
            <a:off x="6537946" y="3002567"/>
            <a:ext cx="612341" cy="396853"/>
          </a:xfrm>
          <a:prstGeom prst="roundRect">
            <a:avLst/>
          </a:prstGeom>
          <a:solidFill>
            <a:srgbClr val="003262"/>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dirty="0"/>
              <a:t>r</a:t>
            </a:r>
            <a:endParaRPr lang="en-US" baseline="-25000" dirty="0"/>
          </a:p>
        </p:txBody>
      </p:sp>
      <p:sp>
        <p:nvSpPr>
          <p:cNvPr id="29" name="Oval 28"/>
          <p:cNvSpPr/>
          <p:nvPr/>
        </p:nvSpPr>
        <p:spPr>
          <a:xfrm>
            <a:off x="6976175" y="3211044"/>
            <a:ext cx="179077" cy="182036"/>
          </a:xfrm>
          <a:prstGeom prst="ellipse">
            <a:avLst/>
          </a:prstGeom>
          <a:solidFill>
            <a:srgbClr val="ED4E33"/>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cxnSp>
        <p:nvCxnSpPr>
          <p:cNvPr id="30" name="Straight Arrow Connector 29"/>
          <p:cNvCxnSpPr/>
          <p:nvPr/>
        </p:nvCxnSpPr>
        <p:spPr>
          <a:xfrm flipV="1">
            <a:off x="3204095" y="3124982"/>
            <a:ext cx="1052322" cy="231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250214" y="3129980"/>
            <a:ext cx="1052322" cy="231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347135" y="3544514"/>
            <a:ext cx="1077265" cy="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2356344" y="3549511"/>
            <a:ext cx="1049601" cy="6340"/>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cxnSpLocks/>
          </p:cNvCxnSpPr>
          <p:nvPr/>
        </p:nvCxnSpPr>
        <p:spPr>
          <a:xfrm flipV="1">
            <a:off x="2226622" y="3703257"/>
            <a:ext cx="464926" cy="895752"/>
          </a:xfrm>
          <a:prstGeom prst="straightConnector1">
            <a:avLst/>
          </a:prstGeom>
          <a:ln w="15875" cap="rnd">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cxnSpLocks/>
          </p:cNvCxnSpPr>
          <p:nvPr/>
        </p:nvCxnSpPr>
        <p:spPr>
          <a:xfrm flipH="1" flipV="1">
            <a:off x="3902168" y="3718247"/>
            <a:ext cx="313875" cy="88575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cxnSpLocks/>
          </p:cNvCxnSpPr>
          <p:nvPr/>
        </p:nvCxnSpPr>
        <p:spPr>
          <a:xfrm flipV="1">
            <a:off x="4216043" y="3708253"/>
            <a:ext cx="464926" cy="890756"/>
          </a:xfrm>
          <a:prstGeom prst="straightConnector1">
            <a:avLst/>
          </a:prstGeom>
          <a:ln w="15875" cap="rnd">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flipV="1">
            <a:off x="6022680" y="3718247"/>
            <a:ext cx="313875" cy="885759"/>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cxnSpLocks/>
          </p:cNvCxnSpPr>
          <p:nvPr/>
        </p:nvCxnSpPr>
        <p:spPr>
          <a:xfrm flipV="1">
            <a:off x="6336555" y="3708253"/>
            <a:ext cx="464926" cy="902604"/>
          </a:xfrm>
          <a:prstGeom prst="straightConnector1">
            <a:avLst/>
          </a:prstGeom>
          <a:ln w="15875" cap="rnd">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0"/>
          </p:cNvCxnSpPr>
          <p:nvPr/>
        </p:nvCxnSpPr>
        <p:spPr>
          <a:xfrm flipH="1" flipV="1">
            <a:off x="2385378" y="2240569"/>
            <a:ext cx="400518" cy="774681"/>
          </a:xfrm>
          <a:prstGeom prst="straightConnector1">
            <a:avLst/>
          </a:prstGeom>
          <a:ln w="15875">
            <a:solidFill>
              <a:srgbClr val="3B7EA1"/>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Title 2"/>
          <p:cNvSpPr txBox="1">
            <a:spLocks/>
          </p:cNvSpPr>
          <p:nvPr/>
        </p:nvSpPr>
        <p:spPr>
          <a:xfrm>
            <a:off x="2069684" y="4676891"/>
            <a:ext cx="407929" cy="387003"/>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t>x</a:t>
            </a:r>
            <a:r>
              <a:rPr lang="en-US" sz="2000" b="0" baseline="-25000" dirty="0"/>
              <a:t>t</a:t>
            </a:r>
          </a:p>
        </p:txBody>
      </p:sp>
      <p:sp>
        <p:nvSpPr>
          <p:cNvPr id="66" name="Title 2"/>
          <p:cNvSpPr txBox="1">
            <a:spLocks/>
          </p:cNvSpPr>
          <p:nvPr/>
        </p:nvSpPr>
        <p:spPr>
          <a:xfrm>
            <a:off x="3907530" y="4676891"/>
            <a:ext cx="879209" cy="387003"/>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t>x</a:t>
            </a:r>
            <a:r>
              <a:rPr lang="en-US" sz="2000" b="0" baseline="-25000" dirty="0"/>
              <a:t>t+1</a:t>
            </a:r>
          </a:p>
        </p:txBody>
      </p:sp>
      <p:sp>
        <p:nvSpPr>
          <p:cNvPr id="67" name="Title 2"/>
          <p:cNvSpPr txBox="1">
            <a:spLocks/>
          </p:cNvSpPr>
          <p:nvPr/>
        </p:nvSpPr>
        <p:spPr>
          <a:xfrm>
            <a:off x="6027356" y="4638792"/>
            <a:ext cx="618397" cy="387003"/>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t>x</a:t>
            </a:r>
            <a:r>
              <a:rPr lang="en-US" sz="2000" b="0" baseline="-25000" dirty="0"/>
              <a:t>t+2</a:t>
            </a:r>
          </a:p>
        </p:txBody>
      </p:sp>
      <p:sp>
        <p:nvSpPr>
          <p:cNvPr id="68" name="Title 2"/>
          <p:cNvSpPr txBox="1">
            <a:spLocks/>
          </p:cNvSpPr>
          <p:nvPr/>
        </p:nvSpPr>
        <p:spPr>
          <a:xfrm>
            <a:off x="2209226" y="1733837"/>
            <a:ext cx="407929" cy="387003"/>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t>y</a:t>
            </a:r>
            <a:r>
              <a:rPr lang="en-US" sz="2000" b="0" baseline="-25000" dirty="0"/>
              <a:t>t</a:t>
            </a:r>
          </a:p>
        </p:txBody>
      </p:sp>
      <p:sp>
        <p:nvSpPr>
          <p:cNvPr id="69" name="Title 2"/>
          <p:cNvSpPr txBox="1">
            <a:spLocks/>
          </p:cNvSpPr>
          <p:nvPr/>
        </p:nvSpPr>
        <p:spPr>
          <a:xfrm>
            <a:off x="4114284" y="1733837"/>
            <a:ext cx="720454" cy="387003"/>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t>y</a:t>
            </a:r>
            <a:r>
              <a:rPr lang="en-US" sz="2000" b="0" baseline="-25000" dirty="0"/>
              <a:t>t+1</a:t>
            </a:r>
          </a:p>
        </p:txBody>
      </p:sp>
      <p:sp>
        <p:nvSpPr>
          <p:cNvPr id="70" name="Title 2"/>
          <p:cNvSpPr txBox="1">
            <a:spLocks/>
          </p:cNvSpPr>
          <p:nvPr/>
        </p:nvSpPr>
        <p:spPr>
          <a:xfrm>
            <a:off x="6257476" y="1733837"/>
            <a:ext cx="765813" cy="387003"/>
          </a:xfrm>
          <a:prstGeom prst="rect">
            <a:avLst/>
          </a:prstGeom>
          <a:noFill/>
          <a:ln>
            <a:noFill/>
          </a:ln>
          <a:effectLst/>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3000" b="1" i="0" u="none" strike="noStrike" cap="none">
                <a:solidFill>
                  <a:schemeClr val="dk1"/>
                </a:solidFill>
                <a:latin typeface="Arial"/>
                <a:ea typeface="Arial"/>
                <a:cs typeface="Arial"/>
                <a:sym typeface="Aria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r>
              <a:rPr lang="en-US" sz="2000" b="0" dirty="0"/>
              <a:t>y</a:t>
            </a:r>
            <a:r>
              <a:rPr lang="en-US" sz="2000" b="0" baseline="-25000" dirty="0"/>
              <a:t>t+2</a:t>
            </a:r>
          </a:p>
        </p:txBody>
      </p:sp>
      <p:sp>
        <p:nvSpPr>
          <p:cNvPr id="71" name="Shape 382"/>
          <p:cNvSpPr txBox="1"/>
          <p:nvPr/>
        </p:nvSpPr>
        <p:spPr>
          <a:xfrm>
            <a:off x="2314297" y="5452582"/>
            <a:ext cx="4326085" cy="449294"/>
          </a:xfrm>
          <a:prstGeom prst="rect">
            <a:avLst/>
          </a:prstGeom>
          <a:noFill/>
          <a:ln>
            <a:noFill/>
          </a:ln>
          <a:effectLst/>
        </p:spPr>
        <p:txBody>
          <a:bodyPr lIns="91425" tIns="91425" rIns="91425" bIns="91425" anchor="ctr" anchorCtr="0">
            <a:noAutofit/>
          </a:bodyPr>
          <a:lstStyle/>
          <a:p>
            <a:pPr algn="ctr"/>
            <a:r>
              <a:rPr lang="en-US" i="1" dirty="0"/>
              <a:t>Peeking into the future (e.g., language)</a:t>
            </a:r>
            <a:endParaRPr lang="en" i="1" dirty="0"/>
          </a:p>
        </p:txBody>
      </p:sp>
    </p:spTree>
    <p:extLst>
      <p:ext uri="{BB962C8B-B14F-4D97-AF65-F5344CB8AC3E}">
        <p14:creationId xmlns:p14="http://schemas.microsoft.com/office/powerpoint/2010/main" val="152530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A398-4255-4449-B87E-6B0DE65B6375}"/>
              </a:ext>
            </a:extLst>
          </p:cNvPr>
          <p:cNvSpPr>
            <a:spLocks noGrp="1"/>
          </p:cNvSpPr>
          <p:nvPr>
            <p:ph type="title"/>
          </p:nvPr>
        </p:nvSpPr>
        <p:spPr/>
        <p:txBody>
          <a:bodyPr/>
          <a:lstStyle/>
          <a:p>
            <a:r>
              <a:rPr lang="en-US" dirty="0"/>
              <a:t>Attention Layers</a:t>
            </a:r>
          </a:p>
        </p:txBody>
      </p:sp>
      <p:sp>
        <p:nvSpPr>
          <p:cNvPr id="3" name="Content Placeholder 2">
            <a:extLst>
              <a:ext uri="{FF2B5EF4-FFF2-40B4-BE49-F238E27FC236}">
                <a16:creationId xmlns:a16="http://schemas.microsoft.com/office/drawing/2014/main" id="{062FA0DB-5C60-5245-9A0A-CA2581E252B2}"/>
              </a:ext>
            </a:extLst>
          </p:cNvPr>
          <p:cNvSpPr>
            <a:spLocks noGrp="1"/>
          </p:cNvSpPr>
          <p:nvPr>
            <p:ph idx="1"/>
          </p:nvPr>
        </p:nvSpPr>
        <p:spPr>
          <a:xfrm>
            <a:off x="457200" y="1600201"/>
            <a:ext cx="8229600" cy="685800"/>
          </a:xfrm>
        </p:spPr>
        <p:txBody>
          <a:bodyPr/>
          <a:lstStyle/>
          <a:p>
            <a:pPr marL="0" indent="0">
              <a:buNone/>
            </a:pPr>
            <a:r>
              <a:rPr lang="en-US" dirty="0"/>
              <a:t>Paying attention beyond 30–40 words</a:t>
            </a:r>
          </a:p>
        </p:txBody>
      </p:sp>
      <p:pic>
        <p:nvPicPr>
          <p:cNvPr id="4" name="Picture 3" descr="Screen Shot 2017-08-20 at 1.11.40 PM.png">
            <a:extLst>
              <a:ext uri="{FF2B5EF4-FFF2-40B4-BE49-F238E27FC236}">
                <a16:creationId xmlns:a16="http://schemas.microsoft.com/office/drawing/2014/main" id="{7DC16BF2-3C4A-5F42-B2F7-6CF491D53219}"/>
              </a:ext>
            </a:extLst>
          </p:cNvPr>
          <p:cNvPicPr>
            <a:picLocks noChangeAspect="1"/>
          </p:cNvPicPr>
          <p:nvPr/>
        </p:nvPicPr>
        <p:blipFill rotWithShape="1">
          <a:blip r:embed="rId2">
            <a:extLst>
              <a:ext uri="{28A0092B-C50C-407E-A947-70E740481C1C}">
                <a14:useLocalDpi xmlns:a14="http://schemas.microsoft.com/office/drawing/2010/main" val="0"/>
              </a:ext>
            </a:extLst>
          </a:blip>
          <a:srcRect r="4479"/>
          <a:stretch/>
        </p:blipFill>
        <p:spPr>
          <a:xfrm>
            <a:off x="457200" y="2565402"/>
            <a:ext cx="8229600" cy="3182940"/>
          </a:xfrm>
          <a:prstGeom prst="rect">
            <a:avLst/>
          </a:prstGeom>
        </p:spPr>
      </p:pic>
    </p:spTree>
    <p:extLst>
      <p:ext uri="{BB962C8B-B14F-4D97-AF65-F5344CB8AC3E}">
        <p14:creationId xmlns:p14="http://schemas.microsoft.com/office/powerpoint/2010/main" val="1304945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C2D0C-9A86-480E-925E-2F6E01D9F974}"/>
              </a:ext>
            </a:extLst>
          </p:cNvPr>
          <p:cNvSpPr>
            <a:spLocks noGrp="1"/>
          </p:cNvSpPr>
          <p:nvPr>
            <p:ph type="title"/>
          </p:nvPr>
        </p:nvSpPr>
        <p:spPr/>
        <p:txBody>
          <a:bodyPr>
            <a:noAutofit/>
          </a:bodyPr>
          <a:lstStyle/>
          <a:p>
            <a:r>
              <a:rPr lang="en-US" dirty="0"/>
              <a:t>A Deep Learning Framework</a:t>
            </a:r>
            <a:endParaRPr lang="en-IN" dirty="0"/>
          </a:p>
        </p:txBody>
      </p:sp>
      <p:sp>
        <p:nvSpPr>
          <p:cNvPr id="69" name="TextBox 68">
            <a:extLst>
              <a:ext uri="{FF2B5EF4-FFF2-40B4-BE49-F238E27FC236}">
                <a16:creationId xmlns:a16="http://schemas.microsoft.com/office/drawing/2014/main" id="{E3F07D1B-F286-A845-914B-FD3F5F4F4E08}"/>
              </a:ext>
            </a:extLst>
          </p:cNvPr>
          <p:cNvSpPr txBox="1"/>
          <p:nvPr/>
        </p:nvSpPr>
        <p:spPr>
          <a:xfrm>
            <a:off x="457200" y="1618756"/>
            <a:ext cx="8229600" cy="369332"/>
          </a:xfrm>
          <a:prstGeom prst="rect">
            <a:avLst/>
          </a:prstGeom>
          <a:noFill/>
        </p:spPr>
        <p:txBody>
          <a:bodyPr wrap="square" rtlCol="0">
            <a:noAutofit/>
          </a:bodyPr>
          <a:lstStyle/>
          <a:p>
            <a:pPr marL="342000" indent="-342000">
              <a:spcBef>
                <a:spcPts val="600"/>
              </a:spcBef>
            </a:pPr>
            <a:r>
              <a:rPr lang="en-US" i="1" dirty="0"/>
              <a:t>Definitions are rapidly evolving</a:t>
            </a:r>
          </a:p>
        </p:txBody>
      </p:sp>
      <p:sp>
        <p:nvSpPr>
          <p:cNvPr id="48" name="Shape 1332">
            <a:extLst>
              <a:ext uri="{FF2B5EF4-FFF2-40B4-BE49-F238E27FC236}">
                <a16:creationId xmlns:a16="http://schemas.microsoft.com/office/drawing/2014/main" id="{71276F01-D8A9-DF42-822B-87753C946147}"/>
              </a:ext>
            </a:extLst>
          </p:cNvPr>
          <p:cNvSpPr txBox="1"/>
          <p:nvPr/>
        </p:nvSpPr>
        <p:spPr>
          <a:xfrm>
            <a:off x="2632075" y="3699905"/>
            <a:ext cx="2743200" cy="747220"/>
          </a:xfrm>
          <a:prstGeom prst="rect">
            <a:avLst/>
          </a:prstGeom>
          <a:noFill/>
          <a:ln>
            <a:noFill/>
          </a:ln>
        </p:spPr>
        <p:txBody>
          <a:bodyPr lIns="91425" tIns="91425" rIns="91425" bIns="91425" anchor="ctr" anchorCtr="0">
            <a:noAutofit/>
          </a:bodyPr>
          <a:lstStyle/>
          <a:p>
            <a:pPr algn="ctr"/>
            <a:r>
              <a:rPr lang="en" dirty="0"/>
              <a:t>Internal n</a:t>
            </a:r>
            <a:r>
              <a:rPr lang="en-US" dirty="0"/>
              <a:t>e</a:t>
            </a:r>
            <a:r>
              <a:rPr lang="en" dirty="0"/>
              <a:t>twork representation</a:t>
            </a:r>
          </a:p>
        </p:txBody>
      </p:sp>
      <p:sp>
        <p:nvSpPr>
          <p:cNvPr id="49" name="Shape 1332">
            <a:extLst>
              <a:ext uri="{FF2B5EF4-FFF2-40B4-BE49-F238E27FC236}">
                <a16:creationId xmlns:a16="http://schemas.microsoft.com/office/drawing/2014/main" id="{8ED5F2BA-B938-3541-8B91-63D29858C4D5}"/>
              </a:ext>
            </a:extLst>
          </p:cNvPr>
          <p:cNvSpPr txBox="1"/>
          <p:nvPr/>
        </p:nvSpPr>
        <p:spPr>
          <a:xfrm>
            <a:off x="5448300" y="3551493"/>
            <a:ext cx="1454150" cy="1044045"/>
          </a:xfrm>
          <a:prstGeom prst="rect">
            <a:avLst/>
          </a:prstGeom>
          <a:noFill/>
          <a:ln>
            <a:noFill/>
          </a:ln>
        </p:spPr>
        <p:txBody>
          <a:bodyPr lIns="91425" tIns="91425" rIns="91425" bIns="91425" anchor="ctr" anchorCtr="0">
            <a:noAutofit/>
          </a:bodyPr>
          <a:lstStyle/>
          <a:p>
            <a:pPr algn="ctr"/>
            <a:r>
              <a:rPr lang="en-US" dirty="0"/>
              <a:t>Accelerated layer library</a:t>
            </a:r>
            <a:endParaRPr lang="en" dirty="0"/>
          </a:p>
        </p:txBody>
      </p:sp>
      <p:sp>
        <p:nvSpPr>
          <p:cNvPr id="50" name="Shape 1332">
            <a:extLst>
              <a:ext uri="{FF2B5EF4-FFF2-40B4-BE49-F238E27FC236}">
                <a16:creationId xmlns:a16="http://schemas.microsoft.com/office/drawing/2014/main" id="{9A837198-F2A3-5745-8E31-D489AF9FC9FC}"/>
              </a:ext>
            </a:extLst>
          </p:cNvPr>
          <p:cNvSpPr txBox="1"/>
          <p:nvPr/>
        </p:nvSpPr>
        <p:spPr>
          <a:xfrm>
            <a:off x="7048500" y="3131089"/>
            <a:ext cx="1790700" cy="557992"/>
          </a:xfrm>
          <a:prstGeom prst="rect">
            <a:avLst/>
          </a:prstGeom>
          <a:noFill/>
          <a:ln>
            <a:noFill/>
          </a:ln>
        </p:spPr>
        <p:txBody>
          <a:bodyPr lIns="91425" tIns="91425" rIns="91425" bIns="91425" anchor="ctr" anchorCtr="0">
            <a:noAutofit/>
          </a:bodyPr>
          <a:lstStyle/>
          <a:p>
            <a:pPr algn="ctr"/>
            <a:r>
              <a:rPr lang="en-US" dirty="0"/>
              <a:t>Hardware adapters</a:t>
            </a:r>
            <a:endParaRPr lang="en" dirty="0"/>
          </a:p>
        </p:txBody>
      </p:sp>
      <p:sp>
        <p:nvSpPr>
          <p:cNvPr id="51" name="Shape 1332">
            <a:extLst>
              <a:ext uri="{FF2B5EF4-FFF2-40B4-BE49-F238E27FC236}">
                <a16:creationId xmlns:a16="http://schemas.microsoft.com/office/drawing/2014/main" id="{FADEA50A-EB7B-044D-A684-84BC6DD8B88B}"/>
              </a:ext>
            </a:extLst>
          </p:cNvPr>
          <p:cNvSpPr txBox="1"/>
          <p:nvPr/>
        </p:nvSpPr>
        <p:spPr>
          <a:xfrm>
            <a:off x="7124700" y="4114673"/>
            <a:ext cx="1790700" cy="557992"/>
          </a:xfrm>
          <a:prstGeom prst="rect">
            <a:avLst/>
          </a:prstGeom>
          <a:noFill/>
          <a:ln>
            <a:noFill/>
          </a:ln>
        </p:spPr>
        <p:txBody>
          <a:bodyPr lIns="91425" tIns="91425" rIns="91425" bIns="91425" anchor="ctr" anchorCtr="0">
            <a:noAutofit/>
          </a:bodyPr>
          <a:lstStyle/>
          <a:p>
            <a:pPr algn="ctr"/>
            <a:r>
              <a:rPr lang="en-US" dirty="0"/>
              <a:t>Hardware adapters</a:t>
            </a:r>
            <a:endParaRPr lang="en" dirty="0"/>
          </a:p>
        </p:txBody>
      </p:sp>
      <p:sp>
        <p:nvSpPr>
          <p:cNvPr id="52" name="Shape 1332">
            <a:extLst>
              <a:ext uri="{FF2B5EF4-FFF2-40B4-BE49-F238E27FC236}">
                <a16:creationId xmlns:a16="http://schemas.microsoft.com/office/drawing/2014/main" id="{E848AFF9-2BA9-8D49-97EA-219A4E1162CD}"/>
              </a:ext>
            </a:extLst>
          </p:cNvPr>
          <p:cNvSpPr txBox="1"/>
          <p:nvPr/>
        </p:nvSpPr>
        <p:spPr>
          <a:xfrm>
            <a:off x="1774825" y="2372227"/>
            <a:ext cx="1714500" cy="1013712"/>
          </a:xfrm>
          <a:prstGeom prst="rect">
            <a:avLst/>
          </a:prstGeom>
          <a:noFill/>
          <a:ln>
            <a:noFill/>
          </a:ln>
        </p:spPr>
        <p:txBody>
          <a:bodyPr lIns="91425" tIns="91425" rIns="91425" bIns="91425" anchor="ctr" anchorCtr="0">
            <a:noAutofit/>
          </a:bodyPr>
          <a:lstStyle/>
          <a:p>
            <a:pPr algn="ctr"/>
            <a:r>
              <a:rPr lang="en-US" dirty="0"/>
              <a:t>Convenience library (e.g., Python)</a:t>
            </a:r>
            <a:endParaRPr lang="en" dirty="0"/>
          </a:p>
        </p:txBody>
      </p:sp>
      <p:sp>
        <p:nvSpPr>
          <p:cNvPr id="53" name="Shape 1332">
            <a:extLst>
              <a:ext uri="{FF2B5EF4-FFF2-40B4-BE49-F238E27FC236}">
                <a16:creationId xmlns:a16="http://schemas.microsoft.com/office/drawing/2014/main" id="{2DAE99E4-0412-AA4E-9EF8-A34054BABC10}"/>
              </a:ext>
            </a:extLst>
          </p:cNvPr>
          <p:cNvSpPr txBox="1"/>
          <p:nvPr/>
        </p:nvSpPr>
        <p:spPr>
          <a:xfrm>
            <a:off x="3924300" y="2372227"/>
            <a:ext cx="1714500" cy="1013712"/>
          </a:xfrm>
          <a:prstGeom prst="rect">
            <a:avLst/>
          </a:prstGeom>
          <a:noFill/>
          <a:ln>
            <a:noFill/>
          </a:ln>
        </p:spPr>
        <p:txBody>
          <a:bodyPr lIns="91425" tIns="91425" rIns="91425" bIns="91425" anchor="ctr" anchorCtr="0">
            <a:noAutofit/>
          </a:bodyPr>
          <a:lstStyle/>
          <a:p>
            <a:pPr algn="ctr"/>
            <a:r>
              <a:rPr lang="en-US" dirty="0"/>
              <a:t>UI tools</a:t>
            </a:r>
            <a:endParaRPr lang="en" dirty="0"/>
          </a:p>
        </p:txBody>
      </p:sp>
      <p:sp>
        <p:nvSpPr>
          <p:cNvPr id="55" name="Shape 1332">
            <a:extLst>
              <a:ext uri="{FF2B5EF4-FFF2-40B4-BE49-F238E27FC236}">
                <a16:creationId xmlns:a16="http://schemas.microsoft.com/office/drawing/2014/main" id="{2A1DC198-E625-714F-971B-20397AF40393}"/>
              </a:ext>
            </a:extLst>
          </p:cNvPr>
          <p:cNvSpPr txBox="1"/>
          <p:nvPr/>
        </p:nvSpPr>
        <p:spPr>
          <a:xfrm>
            <a:off x="673100" y="3789085"/>
            <a:ext cx="1714500" cy="1013712"/>
          </a:xfrm>
          <a:prstGeom prst="rect">
            <a:avLst/>
          </a:prstGeom>
          <a:noFill/>
          <a:ln>
            <a:noFill/>
          </a:ln>
        </p:spPr>
        <p:txBody>
          <a:bodyPr lIns="91425" tIns="91425" rIns="91425" bIns="91425" anchor="ctr" anchorCtr="0">
            <a:noAutofit/>
          </a:bodyPr>
          <a:lstStyle/>
          <a:p>
            <a:pPr algn="ctr"/>
            <a:r>
              <a:rPr lang="en-US" dirty="0"/>
              <a:t>Debugging tools</a:t>
            </a:r>
            <a:endParaRPr lang="en" dirty="0"/>
          </a:p>
        </p:txBody>
      </p:sp>
      <p:sp>
        <p:nvSpPr>
          <p:cNvPr id="56" name="Shape 1332">
            <a:extLst>
              <a:ext uri="{FF2B5EF4-FFF2-40B4-BE49-F238E27FC236}">
                <a16:creationId xmlns:a16="http://schemas.microsoft.com/office/drawing/2014/main" id="{A090453D-9123-2043-B805-9856A033E362}"/>
              </a:ext>
            </a:extLst>
          </p:cNvPr>
          <p:cNvSpPr txBox="1"/>
          <p:nvPr/>
        </p:nvSpPr>
        <p:spPr>
          <a:xfrm>
            <a:off x="2552700" y="4586780"/>
            <a:ext cx="2743200" cy="747220"/>
          </a:xfrm>
          <a:prstGeom prst="rect">
            <a:avLst/>
          </a:prstGeom>
          <a:noFill/>
          <a:ln>
            <a:noFill/>
          </a:ln>
        </p:spPr>
        <p:txBody>
          <a:bodyPr lIns="91425" tIns="91425" rIns="91425" bIns="91425" anchor="ctr" anchorCtr="0">
            <a:noAutofit/>
          </a:bodyPr>
          <a:lstStyle/>
          <a:p>
            <a:pPr algn="ctr"/>
            <a:r>
              <a:rPr lang="en-US" dirty="0"/>
              <a:t>Job management</a:t>
            </a:r>
            <a:endParaRPr lang="en" dirty="0"/>
          </a:p>
        </p:txBody>
      </p:sp>
    </p:spTree>
    <p:extLst>
      <p:ext uri="{BB962C8B-B14F-4D97-AF65-F5344CB8AC3E}">
        <p14:creationId xmlns:p14="http://schemas.microsoft.com/office/powerpoint/2010/main" val="3429808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A398-4255-4449-B87E-6B0DE65B6375}"/>
              </a:ext>
            </a:extLst>
          </p:cNvPr>
          <p:cNvSpPr>
            <a:spLocks noGrp="1"/>
          </p:cNvSpPr>
          <p:nvPr>
            <p:ph type="title"/>
          </p:nvPr>
        </p:nvSpPr>
        <p:spPr/>
        <p:txBody>
          <a:bodyPr/>
          <a:lstStyle/>
          <a:p>
            <a:r>
              <a:rPr lang="en-US" dirty="0"/>
              <a:t>UC Berkeley Caffe</a:t>
            </a:r>
          </a:p>
        </p:txBody>
      </p:sp>
      <p:sp>
        <p:nvSpPr>
          <p:cNvPr id="3" name="Content Placeholder 2">
            <a:extLst>
              <a:ext uri="{FF2B5EF4-FFF2-40B4-BE49-F238E27FC236}">
                <a16:creationId xmlns:a16="http://schemas.microsoft.com/office/drawing/2014/main" id="{062FA0DB-5C60-5245-9A0A-CA2581E252B2}"/>
              </a:ext>
            </a:extLst>
          </p:cNvPr>
          <p:cNvSpPr>
            <a:spLocks noGrp="1"/>
          </p:cNvSpPr>
          <p:nvPr>
            <p:ph idx="1"/>
          </p:nvPr>
        </p:nvSpPr>
        <p:spPr>
          <a:xfrm>
            <a:off x="457200" y="1600201"/>
            <a:ext cx="8229600" cy="1524000"/>
          </a:xfrm>
        </p:spPr>
        <p:txBody>
          <a:bodyPr/>
          <a:lstStyle/>
          <a:p>
            <a:r>
              <a:rPr lang="en-US" sz="2400" dirty="0"/>
              <a:t>One of the oldest DL frameworks</a:t>
            </a:r>
          </a:p>
          <a:p>
            <a:r>
              <a:rPr lang="en-US" sz="2400" dirty="0"/>
              <a:t>Well tested and robust</a:t>
            </a:r>
          </a:p>
          <a:p>
            <a:r>
              <a:rPr lang="en-US" sz="2400" dirty="0"/>
              <a:t>Model defined in protobuf</a:t>
            </a:r>
          </a:p>
          <a:p>
            <a:r>
              <a:rPr lang="en-US" sz="2400" dirty="0"/>
              <a:t>Run using C/C++ or Python</a:t>
            </a:r>
          </a:p>
        </p:txBody>
      </p:sp>
      <p:sp>
        <p:nvSpPr>
          <p:cNvPr id="4" name="Rectangle 3">
            <a:extLst>
              <a:ext uri="{FF2B5EF4-FFF2-40B4-BE49-F238E27FC236}">
                <a16:creationId xmlns:a16="http://schemas.microsoft.com/office/drawing/2014/main" id="{FA046B5E-47E3-CD40-9772-52829CA93B3D}"/>
              </a:ext>
            </a:extLst>
          </p:cNvPr>
          <p:cNvSpPr/>
          <p:nvPr/>
        </p:nvSpPr>
        <p:spPr>
          <a:xfrm>
            <a:off x="788772" y="3365249"/>
            <a:ext cx="4572000" cy="3412435"/>
          </a:xfrm>
          <a:prstGeom prst="rect">
            <a:avLst/>
          </a:prstGeom>
        </p:spPr>
        <p:txBody>
          <a:bodyPr>
            <a:noAutofit/>
          </a:bodyPr>
          <a:lstStyle/>
          <a:p>
            <a:r>
              <a:rPr lang="en-US" b="1" dirty="0">
                <a:solidFill>
                  <a:srgbClr val="0000FF"/>
                </a:solidFill>
                <a:latin typeface="Courier New" panose="02070309020205020404" pitchFamily="49" charset="0"/>
              </a:rPr>
              <a:t>name</a:t>
            </a:r>
            <a:r>
              <a:rPr lang="en-US" dirty="0">
                <a:solidFill>
                  <a:srgbClr val="000000"/>
                </a:solidFill>
                <a:latin typeface="Courier New" panose="02070309020205020404" pitchFamily="49" charset="0"/>
              </a:rPr>
              <a:t>: "conv1"</a:t>
            </a:r>
            <a:endParaRPr lang="en-US" dirty="0"/>
          </a:p>
          <a:p>
            <a:r>
              <a:rPr lang="en-US" b="1" dirty="0">
                <a:solidFill>
                  <a:srgbClr val="0000FF"/>
                </a:solidFill>
                <a:latin typeface="Courier New" panose="02070309020205020404" pitchFamily="49" charset="0"/>
              </a:rPr>
              <a:t>type</a:t>
            </a:r>
            <a:r>
              <a:rPr lang="en-US" dirty="0">
                <a:solidFill>
                  <a:srgbClr val="000000"/>
                </a:solidFill>
                <a:latin typeface="Courier New" panose="02070309020205020404" pitchFamily="49" charset="0"/>
              </a:rPr>
              <a:t>: CONVOLUTION</a:t>
            </a:r>
            <a:endParaRPr lang="en-US" dirty="0"/>
          </a:p>
          <a:p>
            <a:r>
              <a:rPr lang="en-US" b="1" dirty="0">
                <a:solidFill>
                  <a:srgbClr val="0000FF"/>
                </a:solidFill>
                <a:latin typeface="Courier New" panose="02070309020205020404" pitchFamily="49" charset="0"/>
              </a:rPr>
              <a:t>bottom</a:t>
            </a:r>
            <a:r>
              <a:rPr lang="en-US" dirty="0">
                <a:solidFill>
                  <a:srgbClr val="000000"/>
                </a:solidFill>
                <a:latin typeface="Courier New" panose="02070309020205020404" pitchFamily="49" charset="0"/>
              </a:rPr>
              <a:t>: "data"</a:t>
            </a:r>
            <a:endParaRPr lang="en-US" dirty="0"/>
          </a:p>
          <a:p>
            <a:r>
              <a:rPr lang="en-US" b="1" dirty="0">
                <a:solidFill>
                  <a:srgbClr val="0000FF"/>
                </a:solidFill>
                <a:latin typeface="Courier New" panose="02070309020205020404" pitchFamily="49" charset="0"/>
              </a:rPr>
              <a:t>top</a:t>
            </a:r>
            <a:r>
              <a:rPr lang="en-US" dirty="0">
                <a:solidFill>
                  <a:srgbClr val="000000"/>
                </a:solidFill>
                <a:latin typeface="Courier New" panose="02070309020205020404" pitchFamily="49" charset="0"/>
              </a:rPr>
              <a:t>: "conv1"</a:t>
            </a:r>
            <a:endParaRPr lang="en-US" dirty="0"/>
          </a:p>
          <a:p>
            <a:r>
              <a:rPr lang="en-US" b="1" dirty="0">
                <a:solidFill>
                  <a:srgbClr val="0000FF"/>
                </a:solidFill>
                <a:latin typeface="Courier New" panose="02070309020205020404" pitchFamily="49" charset="0"/>
              </a:rPr>
              <a:t>convolution_param</a:t>
            </a:r>
            <a:r>
              <a:rPr lang="en-US" dirty="0">
                <a:solidFill>
                  <a:srgbClr val="000000"/>
                </a:solidFill>
                <a:latin typeface="Courier New" panose="02070309020205020404" pitchFamily="49" charset="0"/>
              </a:rPr>
              <a:t> {</a:t>
            </a:r>
            <a:endParaRPr lang="en-US" dirty="0"/>
          </a:p>
          <a:p>
            <a:r>
              <a:rPr lang="en-US" dirty="0">
                <a:solidFill>
                  <a:srgbClr val="000000"/>
                </a:solidFill>
                <a:latin typeface="Courier New" panose="02070309020205020404" pitchFamily="49" charset="0"/>
              </a:rPr>
              <a:t>   </a:t>
            </a:r>
            <a:r>
              <a:rPr lang="en-US" dirty="0">
                <a:solidFill>
                  <a:srgbClr val="0000FF"/>
                </a:solidFill>
                <a:latin typeface="Courier New" panose="02070309020205020404" pitchFamily="49" charset="0"/>
              </a:rPr>
              <a:t>num_output</a:t>
            </a:r>
            <a:r>
              <a:rPr lang="en-US" dirty="0">
                <a:solidFill>
                  <a:srgbClr val="000000"/>
                </a:solidFill>
                <a:latin typeface="Courier New" panose="02070309020205020404" pitchFamily="49" charset="0"/>
              </a:rPr>
              <a:t>: 20</a:t>
            </a:r>
            <a:endParaRPr lang="en-US" dirty="0"/>
          </a:p>
          <a:p>
            <a:r>
              <a:rPr lang="en-US" dirty="0">
                <a:solidFill>
                  <a:srgbClr val="000000"/>
                </a:solidFill>
                <a:latin typeface="Courier New" panose="02070309020205020404" pitchFamily="49" charset="0"/>
              </a:rPr>
              <a:t>   </a:t>
            </a:r>
            <a:r>
              <a:rPr lang="en-US" dirty="0">
                <a:solidFill>
                  <a:srgbClr val="0000FF"/>
                </a:solidFill>
                <a:latin typeface="Courier New" panose="02070309020205020404" pitchFamily="49" charset="0"/>
              </a:rPr>
              <a:t>kernel_size</a:t>
            </a:r>
            <a:r>
              <a:rPr lang="en-US" dirty="0">
                <a:solidFill>
                  <a:srgbClr val="000000"/>
                </a:solidFill>
                <a:latin typeface="Courier New" panose="02070309020205020404" pitchFamily="49" charset="0"/>
              </a:rPr>
              <a:t>: 5</a:t>
            </a:r>
            <a:endParaRPr lang="en-US" dirty="0"/>
          </a:p>
          <a:p>
            <a:r>
              <a:rPr lang="en-US" dirty="0">
                <a:solidFill>
                  <a:srgbClr val="000000"/>
                </a:solidFill>
                <a:latin typeface="Courier New" panose="02070309020205020404" pitchFamily="49" charset="0"/>
              </a:rPr>
              <a:t>   </a:t>
            </a:r>
            <a:r>
              <a:rPr lang="en-US" dirty="0">
                <a:solidFill>
                  <a:srgbClr val="0000FF"/>
                </a:solidFill>
                <a:latin typeface="Courier New" panose="02070309020205020404" pitchFamily="49" charset="0"/>
              </a:rPr>
              <a:t>stride</a:t>
            </a:r>
            <a:r>
              <a:rPr lang="en-US" dirty="0">
                <a:solidFill>
                  <a:srgbClr val="000000"/>
                </a:solidFill>
                <a:latin typeface="Courier New" panose="02070309020205020404" pitchFamily="49" charset="0"/>
              </a:rPr>
              <a:t>: 1</a:t>
            </a:r>
            <a:endParaRPr lang="en-US" dirty="0"/>
          </a:p>
          <a:p>
            <a:r>
              <a:rPr lang="en-US" dirty="0">
                <a:solidFill>
                  <a:srgbClr val="000000"/>
                </a:solidFill>
                <a:latin typeface="Courier New" panose="02070309020205020404" pitchFamily="49" charset="0"/>
              </a:rPr>
              <a:t>   </a:t>
            </a:r>
            <a:r>
              <a:rPr lang="en-US" dirty="0">
                <a:solidFill>
                  <a:srgbClr val="0000FF"/>
                </a:solidFill>
                <a:latin typeface="Courier New" panose="02070309020205020404" pitchFamily="49" charset="0"/>
              </a:rPr>
              <a:t>weight_filler</a:t>
            </a:r>
            <a:r>
              <a:rPr lang="en-US" dirty="0">
                <a:solidFill>
                  <a:srgbClr val="000000"/>
                </a:solidFill>
                <a:latin typeface="Courier New" panose="02070309020205020404" pitchFamily="49" charset="0"/>
              </a:rPr>
              <a:t> {</a:t>
            </a:r>
            <a:endParaRPr lang="en-US" dirty="0"/>
          </a:p>
          <a:p>
            <a:r>
              <a:rPr lang="en-US" dirty="0">
                <a:solidFill>
                  <a:srgbClr val="000000"/>
                </a:solidFill>
                <a:latin typeface="Courier New" panose="02070309020205020404" pitchFamily="49" charset="0"/>
              </a:rPr>
              <a:t>       </a:t>
            </a:r>
            <a:r>
              <a:rPr lang="en-US" dirty="0">
                <a:solidFill>
                  <a:srgbClr val="0000FF"/>
                </a:solidFill>
                <a:latin typeface="Courier New" panose="02070309020205020404" pitchFamily="49" charset="0"/>
              </a:rPr>
              <a:t>type</a:t>
            </a:r>
            <a:r>
              <a:rPr lang="en-US" dirty="0">
                <a:solidFill>
                  <a:srgbClr val="000000"/>
                </a:solidFill>
                <a:latin typeface="Courier New" panose="02070309020205020404" pitchFamily="49" charset="0"/>
              </a:rPr>
              <a:t>: "xavier"</a:t>
            </a:r>
            <a:endParaRPr lang="en-US" dirty="0"/>
          </a:p>
          <a:p>
            <a:r>
              <a:rPr lang="en-US" dirty="0">
                <a:solidFill>
                  <a:srgbClr val="000000"/>
                </a:solidFill>
                <a:latin typeface="Courier New" panose="02070309020205020404" pitchFamily="49" charset="0"/>
              </a:rPr>
              <a:t>   }</a:t>
            </a:r>
            <a:endParaRPr lang="en-US" dirty="0"/>
          </a:p>
          <a:p>
            <a:r>
              <a:rPr lang="en-US" dirty="0">
                <a:solidFill>
                  <a:srgbClr val="000000"/>
                </a:solidFill>
                <a:latin typeface="Courier New" panose="02070309020205020404" pitchFamily="49" charset="0"/>
              </a:rPr>
              <a:t>}</a:t>
            </a:r>
            <a:endParaRPr lang="en-US" dirty="0"/>
          </a:p>
        </p:txBody>
      </p:sp>
    </p:spTree>
    <p:extLst>
      <p:ext uri="{BB962C8B-B14F-4D97-AF65-F5344CB8AC3E}">
        <p14:creationId xmlns:p14="http://schemas.microsoft.com/office/powerpoint/2010/main" val="760531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A398-4255-4449-B87E-6B0DE65B6375}"/>
              </a:ext>
            </a:extLst>
          </p:cNvPr>
          <p:cNvSpPr>
            <a:spLocks noGrp="1"/>
          </p:cNvSpPr>
          <p:nvPr>
            <p:ph type="title"/>
          </p:nvPr>
        </p:nvSpPr>
        <p:spPr/>
        <p:txBody>
          <a:bodyPr/>
          <a:lstStyle/>
          <a:p>
            <a:r>
              <a:rPr lang="en-US" dirty="0"/>
              <a:t>Google TensorFlow</a:t>
            </a:r>
          </a:p>
        </p:txBody>
      </p:sp>
      <p:sp>
        <p:nvSpPr>
          <p:cNvPr id="3" name="Content Placeholder 2">
            <a:extLst>
              <a:ext uri="{FF2B5EF4-FFF2-40B4-BE49-F238E27FC236}">
                <a16:creationId xmlns:a16="http://schemas.microsoft.com/office/drawing/2014/main" id="{062FA0DB-5C60-5245-9A0A-CA2581E252B2}"/>
              </a:ext>
            </a:extLst>
          </p:cNvPr>
          <p:cNvSpPr>
            <a:spLocks noGrp="1"/>
          </p:cNvSpPr>
          <p:nvPr>
            <p:ph idx="1"/>
          </p:nvPr>
        </p:nvSpPr>
        <p:spPr/>
        <p:txBody>
          <a:bodyPr/>
          <a:lstStyle/>
          <a:p>
            <a:r>
              <a:rPr lang="en-US" sz="2800" dirty="0"/>
              <a:t>The most popular DL framework ATM</a:t>
            </a:r>
          </a:p>
          <a:p>
            <a:r>
              <a:rPr lang="en-US" sz="2800" dirty="0"/>
              <a:t>Bindings to most languages</a:t>
            </a:r>
          </a:p>
          <a:p>
            <a:r>
              <a:rPr lang="en-US" sz="2800" dirty="0"/>
              <a:t>Code base is huge</a:t>
            </a:r>
          </a:p>
          <a:p>
            <a:r>
              <a:rPr lang="en-US" sz="2800" dirty="0"/>
              <a:t>Containers available, but building it yourself will take you many hours on a modern laptop</a:t>
            </a:r>
          </a:p>
          <a:p>
            <a:r>
              <a:rPr lang="en-US" sz="2800" dirty="0"/>
              <a:t>Too low-level for most users</a:t>
            </a:r>
          </a:p>
          <a:p>
            <a:r>
              <a:rPr lang="en-US" sz="2800" dirty="0"/>
              <a:t>Performance is not the best</a:t>
            </a:r>
          </a:p>
          <a:p>
            <a:r>
              <a:rPr lang="en-US" sz="2800" dirty="0"/>
              <a:t>ATM, distributed training is done via Horovod</a:t>
            </a:r>
          </a:p>
          <a:p>
            <a:r>
              <a:rPr lang="en-US" sz="2800" dirty="0"/>
              <a:t>Hogs memory</a:t>
            </a:r>
          </a:p>
        </p:txBody>
      </p:sp>
    </p:spTree>
    <p:extLst>
      <p:ext uri="{BB962C8B-B14F-4D97-AF65-F5344CB8AC3E}">
        <p14:creationId xmlns:p14="http://schemas.microsoft.com/office/powerpoint/2010/main" val="367162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a:xfrm>
            <a:off x="457200" y="228600"/>
            <a:ext cx="8229600" cy="1143000"/>
          </a:xfrm>
        </p:spPr>
        <p:txBody>
          <a:bodyPr/>
          <a:lstStyle/>
          <a:p>
            <a:r>
              <a:rPr lang="en-US" dirty="0"/>
              <a:t>What’s So “Deep”?</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a:xfrm>
            <a:off x="457200" y="1600200"/>
            <a:ext cx="4876800" cy="4525963"/>
          </a:xfrm>
        </p:spPr>
        <p:txBody>
          <a:bodyPr/>
          <a:lstStyle/>
          <a:p>
            <a:r>
              <a:rPr lang="en-US" sz="2200" dirty="0"/>
              <a:t>Artificial layers in neural networks are arranged in layers.</a:t>
            </a:r>
          </a:p>
          <a:p>
            <a:r>
              <a:rPr lang="en-US" sz="2200" dirty="0"/>
              <a:t>If the neural network needs to be more adaptable, it needs to have more neurons.</a:t>
            </a:r>
          </a:p>
          <a:p>
            <a:r>
              <a:rPr lang="en-US" sz="2200" dirty="0"/>
              <a:t>Ultimately, this means more layers.</a:t>
            </a:r>
          </a:p>
          <a:p>
            <a:r>
              <a:rPr lang="en-US" sz="2200" dirty="0"/>
              <a:t>By convention, information flows from bottom up through a neural network.</a:t>
            </a:r>
          </a:p>
          <a:p>
            <a:r>
              <a:rPr lang="en-US" sz="2200" dirty="0"/>
              <a:t>Depth refers to the number of layers.</a:t>
            </a:r>
          </a:p>
          <a:p>
            <a:r>
              <a:rPr lang="en-US" sz="2200" dirty="0"/>
              <a:t>“Deep” neural networks are the more complex ones.</a:t>
            </a:r>
          </a:p>
        </p:txBody>
      </p:sp>
      <p:pic>
        <p:nvPicPr>
          <p:cNvPr id="6" name="Picture 2" descr="Figure 4: CNN architecture. The network has about 27 million connections and 250 thousand parameters.">
            <a:extLst>
              <a:ext uri="{FF2B5EF4-FFF2-40B4-BE49-F238E27FC236}">
                <a16:creationId xmlns:a16="http://schemas.microsoft.com/office/drawing/2014/main" id="{D8459A72-B788-784D-82E6-0F99043CA2F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13541" y="1600200"/>
            <a:ext cx="3173259" cy="452596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69252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A398-4255-4449-B87E-6B0DE65B6375}"/>
              </a:ext>
            </a:extLst>
          </p:cNvPr>
          <p:cNvSpPr>
            <a:spLocks noGrp="1"/>
          </p:cNvSpPr>
          <p:nvPr>
            <p:ph type="title"/>
          </p:nvPr>
        </p:nvSpPr>
        <p:spPr/>
        <p:txBody>
          <a:bodyPr/>
          <a:lstStyle/>
          <a:p>
            <a:r>
              <a:rPr lang="en-US" dirty="0"/>
              <a:t>Keras</a:t>
            </a:r>
          </a:p>
        </p:txBody>
      </p:sp>
      <p:sp>
        <p:nvSpPr>
          <p:cNvPr id="3" name="Content Placeholder 2">
            <a:extLst>
              <a:ext uri="{FF2B5EF4-FFF2-40B4-BE49-F238E27FC236}">
                <a16:creationId xmlns:a16="http://schemas.microsoft.com/office/drawing/2014/main" id="{062FA0DB-5C60-5245-9A0A-CA2581E252B2}"/>
              </a:ext>
            </a:extLst>
          </p:cNvPr>
          <p:cNvSpPr>
            <a:spLocks noGrp="1"/>
          </p:cNvSpPr>
          <p:nvPr>
            <p:ph idx="1"/>
          </p:nvPr>
        </p:nvSpPr>
        <p:spPr/>
        <p:txBody>
          <a:bodyPr/>
          <a:lstStyle/>
          <a:p>
            <a:r>
              <a:rPr lang="en-US" dirty="0"/>
              <a:t>Perhaps the easiest-to-use DL layer ATM</a:t>
            </a:r>
          </a:p>
          <a:p>
            <a:r>
              <a:rPr lang="en-US" dirty="0"/>
              <a:t>Bindings to most DL </a:t>
            </a:r>
            <a:r>
              <a:rPr lang="en-US" i="1" dirty="0"/>
              <a:t>frameworks</a:t>
            </a:r>
          </a:p>
          <a:p>
            <a:pPr lvl="1"/>
            <a:r>
              <a:rPr lang="en-US" i="1" dirty="0"/>
              <a:t>Theano, TensorFlow,</a:t>
            </a:r>
            <a:r>
              <a:rPr lang="en-US" dirty="0"/>
              <a:t>…</a:t>
            </a:r>
          </a:p>
          <a:p>
            <a:r>
              <a:rPr lang="en-US" dirty="0"/>
              <a:t>Fastest to quickly prototype</a:t>
            </a:r>
          </a:p>
          <a:p>
            <a:r>
              <a:rPr lang="en-US" dirty="0"/>
              <a:t>Has some direct bindings to CUDA/CUDNN</a:t>
            </a:r>
          </a:p>
          <a:p>
            <a:r>
              <a:rPr lang="en-US" dirty="0"/>
              <a:t>Typically, used from a Jupyter notebook</a:t>
            </a:r>
          </a:p>
        </p:txBody>
      </p:sp>
    </p:spTree>
    <p:extLst>
      <p:ext uri="{BB962C8B-B14F-4D97-AF65-F5344CB8AC3E}">
        <p14:creationId xmlns:p14="http://schemas.microsoft.com/office/powerpoint/2010/main" val="3756434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6E8A-099C-4DE8-B385-07C66F7B0791}"/>
              </a:ext>
            </a:extLst>
          </p:cNvPr>
          <p:cNvSpPr>
            <a:spLocks noGrp="1"/>
          </p:cNvSpPr>
          <p:nvPr>
            <p:ph type="title"/>
          </p:nvPr>
        </p:nvSpPr>
        <p:spPr/>
        <p:txBody>
          <a:bodyPr/>
          <a:lstStyle/>
          <a:p>
            <a:r>
              <a:rPr lang="en-US" dirty="0"/>
              <a:t>1D ConvNets in Keras</a:t>
            </a:r>
            <a:endParaRPr lang="en-IN" dirty="0"/>
          </a:p>
        </p:txBody>
      </p:sp>
      <p:sp>
        <p:nvSpPr>
          <p:cNvPr id="3" name="Content Placeholder 2">
            <a:extLst>
              <a:ext uri="{FF2B5EF4-FFF2-40B4-BE49-F238E27FC236}">
                <a16:creationId xmlns:a16="http://schemas.microsoft.com/office/drawing/2014/main" id="{A566048A-85E8-4613-84AA-538344621CA1}"/>
              </a:ext>
            </a:extLst>
          </p:cNvPr>
          <p:cNvSpPr>
            <a:spLocks noGrp="1"/>
          </p:cNvSpPr>
          <p:nvPr>
            <p:ph idx="1"/>
          </p:nvPr>
        </p:nvSpPr>
        <p:spPr>
          <a:xfrm>
            <a:off x="457200" y="1524000"/>
            <a:ext cx="8229600" cy="4525963"/>
          </a:xfrm>
        </p:spPr>
        <p:txBody>
          <a:bodyPr/>
          <a:lstStyle/>
          <a:p>
            <a:pPr marL="0" indent="0">
              <a:buNone/>
            </a:pPr>
            <a:r>
              <a:rPr lang="en-US" sz="1400" kern="0" dirty="0"/>
              <a:t>input_unique_values = 345</a:t>
            </a:r>
          </a:p>
          <a:p>
            <a:pPr marL="0" indent="0">
              <a:buNone/>
            </a:pPr>
            <a:r>
              <a:rPr lang="en-US" sz="1400" kern="0" dirty="0"/>
              <a:t>input_sequence_length = 1024</a:t>
            </a:r>
          </a:p>
          <a:p>
            <a:pPr marL="0" indent="0">
              <a:buNone/>
            </a:pPr>
            <a:r>
              <a:rPr lang="en-US" sz="1400" kern="0" dirty="0"/>
              <a:t>lstm_units_1 = 64</a:t>
            </a:r>
          </a:p>
          <a:p>
            <a:pPr marL="0" indent="0">
              <a:buNone/>
            </a:pPr>
            <a:r>
              <a:rPr lang="en-US" sz="1400" kern="0" dirty="0"/>
              <a:t>lstm_units_2 = 32</a:t>
            </a:r>
          </a:p>
          <a:p>
            <a:pPr marL="0" indent="0">
              <a:buNone/>
            </a:pPr>
            <a:r>
              <a:rPr lang="en-US" sz="1400" kern="0" dirty="0"/>
              <a:t>fc_neurons = 32</a:t>
            </a:r>
          </a:p>
          <a:p>
            <a:pPr marL="0" indent="0">
              <a:buNone/>
            </a:pPr>
            <a:r>
              <a:rPr lang="en-US" sz="1400" kern="0" dirty="0"/>
              <a:t>model = Sequential()</a:t>
            </a:r>
          </a:p>
          <a:p>
            <a:pPr marL="0" indent="0">
              <a:buNone/>
            </a:pPr>
            <a:r>
              <a:rPr lang="en-US" sz="1400" kern="0" dirty="0"/>
              <a:t>model.add(Embedding(input_dim=input_unique_values , output_dim=16, input_length=input_sequence_length ))</a:t>
            </a:r>
          </a:p>
          <a:p>
            <a:pPr marL="0" indent="0">
              <a:buNone/>
            </a:pPr>
            <a:r>
              <a:rPr lang="en-US" sz="1400" dirty="0"/>
              <a:t>model.add(Conv1D(cnn_filters, cnn_filter_size, input_shape=(document_max_num_words, num_features),</a:t>
            </a:r>
          </a:p>
          <a:p>
            <a:pPr marL="0" indent="0">
              <a:buNone/>
            </a:pPr>
            <a:r>
              <a:rPr lang="en-US" sz="1400" dirty="0"/>
              <a:t>activation=cnn_activation, kernel_regularizer=regularizers.l2(l2)))</a:t>
            </a:r>
          </a:p>
          <a:p>
            <a:pPr marL="0" indent="0">
              <a:buNone/>
            </a:pPr>
            <a:r>
              <a:rPr lang="en-US" sz="1400" dirty="0"/>
              <a:t>model.add(Flatten())</a:t>
            </a:r>
          </a:p>
          <a:p>
            <a:pPr marL="0" indent="0">
              <a:buNone/>
            </a:pPr>
            <a:endParaRPr lang="en-US" sz="1400" kern="0" dirty="0"/>
          </a:p>
          <a:p>
            <a:pPr marL="0" indent="0">
              <a:buNone/>
            </a:pPr>
            <a:r>
              <a:rPr lang="en-US" sz="1400" kern="0" dirty="0"/>
              <a:t>model.add(Dropout(0.5))</a:t>
            </a:r>
          </a:p>
          <a:p>
            <a:pPr marL="0" indent="0">
              <a:buNone/>
            </a:pPr>
            <a:r>
              <a:rPr lang="en-US" sz="1400" kern="0" dirty="0"/>
              <a:t>model.add(Dense(fc_neurons , ‘relu’))</a:t>
            </a:r>
          </a:p>
          <a:p>
            <a:pPr marL="0" indent="0">
              <a:buNone/>
            </a:pPr>
            <a:r>
              <a:rPr lang="en-US" sz="1400" kern="0" dirty="0"/>
              <a:t>model.add(Dense(1, activation = ‘sigmoid’))</a:t>
            </a:r>
          </a:p>
          <a:p>
            <a:pPr marL="0" indent="0">
              <a:buNone/>
            </a:pPr>
            <a:r>
              <a:rPr lang="en-US" sz="1400" kern="0" dirty="0"/>
              <a:t>model.compile(optimizer = Adam(0.001), loss = ‘binary_crossentropy’, metrics = ‘accuracy’)</a:t>
            </a:r>
          </a:p>
          <a:p>
            <a:pPr marL="0" indent="0">
              <a:buNone/>
            </a:pPr>
            <a:r>
              <a:rPr lang="en-US" sz="1400" kern="0" dirty="0"/>
              <a:t>model.fit(x, y, epochs = 10, batch = 1024)</a:t>
            </a:r>
          </a:p>
        </p:txBody>
      </p:sp>
    </p:spTree>
    <p:extLst>
      <p:ext uri="{BB962C8B-B14F-4D97-AF65-F5344CB8AC3E}">
        <p14:creationId xmlns:p14="http://schemas.microsoft.com/office/powerpoint/2010/main" val="229394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A398-4255-4449-B87E-6B0DE65B6375}"/>
              </a:ext>
            </a:extLst>
          </p:cNvPr>
          <p:cNvSpPr>
            <a:spLocks noGrp="1"/>
          </p:cNvSpPr>
          <p:nvPr>
            <p:ph type="title"/>
          </p:nvPr>
        </p:nvSpPr>
        <p:spPr/>
        <p:txBody>
          <a:bodyPr/>
          <a:lstStyle/>
          <a:p>
            <a:r>
              <a:rPr lang="en-US" dirty="0"/>
              <a:t>NVIDIA DIGITS</a:t>
            </a:r>
          </a:p>
        </p:txBody>
      </p:sp>
      <p:sp>
        <p:nvSpPr>
          <p:cNvPr id="3" name="Content Placeholder 2">
            <a:extLst>
              <a:ext uri="{FF2B5EF4-FFF2-40B4-BE49-F238E27FC236}">
                <a16:creationId xmlns:a16="http://schemas.microsoft.com/office/drawing/2014/main" id="{062FA0DB-5C60-5245-9A0A-CA2581E252B2}"/>
              </a:ext>
            </a:extLst>
          </p:cNvPr>
          <p:cNvSpPr>
            <a:spLocks noGrp="1"/>
          </p:cNvSpPr>
          <p:nvPr>
            <p:ph idx="1"/>
          </p:nvPr>
        </p:nvSpPr>
        <p:spPr/>
        <p:txBody>
          <a:bodyPr/>
          <a:lstStyle/>
          <a:p>
            <a:r>
              <a:rPr lang="en-US" dirty="0"/>
              <a:t>Perhaps the easiest-to-use GUI for image processing</a:t>
            </a:r>
          </a:p>
          <a:p>
            <a:r>
              <a:rPr lang="en-US" dirty="0"/>
              <a:t>Ability to manage datasets</a:t>
            </a:r>
          </a:p>
          <a:p>
            <a:r>
              <a:rPr lang="en-US" dirty="0"/>
              <a:t>Ability to manage training jobs</a:t>
            </a:r>
          </a:p>
          <a:p>
            <a:r>
              <a:rPr lang="en-US" dirty="0"/>
              <a:t>Supports multiple underlying </a:t>
            </a:r>
            <a:br>
              <a:rPr lang="en-US" dirty="0"/>
            </a:br>
            <a:r>
              <a:rPr lang="en-US" dirty="0"/>
              <a:t>DL frameworks</a:t>
            </a:r>
          </a:p>
          <a:p>
            <a:r>
              <a:rPr lang="en-US" dirty="0"/>
              <a:t>Trained model repository; easy to load your own</a:t>
            </a:r>
          </a:p>
          <a:p>
            <a:r>
              <a:rPr lang="en-US" dirty="0"/>
              <a:t>Huge number of recipes </a:t>
            </a:r>
          </a:p>
        </p:txBody>
      </p:sp>
    </p:spTree>
    <p:extLst>
      <p:ext uri="{BB962C8B-B14F-4D97-AF65-F5344CB8AC3E}">
        <p14:creationId xmlns:p14="http://schemas.microsoft.com/office/powerpoint/2010/main" val="3585989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F345-7F27-7E4F-A1EE-53F9F8DF2217}"/>
              </a:ext>
            </a:extLst>
          </p:cNvPr>
          <p:cNvSpPr>
            <a:spLocks noGrp="1"/>
          </p:cNvSpPr>
          <p:nvPr>
            <p:ph type="title"/>
          </p:nvPr>
        </p:nvSpPr>
        <p:spPr/>
        <p:txBody>
          <a:bodyPr/>
          <a:lstStyle/>
          <a:p>
            <a:r>
              <a:rPr lang="en-US" dirty="0"/>
              <a:t>DIGITS: Homepage</a:t>
            </a:r>
          </a:p>
        </p:txBody>
      </p:sp>
      <p:pic>
        <p:nvPicPr>
          <p:cNvPr id="7" name="Picture 6">
            <a:extLst>
              <a:ext uri="{FF2B5EF4-FFF2-40B4-BE49-F238E27FC236}">
                <a16:creationId xmlns:a16="http://schemas.microsoft.com/office/drawing/2014/main" id="{AC51A140-91DE-40DF-8951-7997540C38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1512" y="1600200"/>
            <a:ext cx="4760977" cy="5029200"/>
          </a:xfrm>
          <a:prstGeom prst="rect">
            <a:avLst/>
          </a:prstGeom>
        </p:spPr>
      </p:pic>
    </p:spTree>
    <p:extLst>
      <p:ext uri="{BB962C8B-B14F-4D97-AF65-F5344CB8AC3E}">
        <p14:creationId xmlns:p14="http://schemas.microsoft.com/office/powerpoint/2010/main" val="3921319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9EC6-4831-6C44-A9BD-9BFE916D8929}"/>
              </a:ext>
            </a:extLst>
          </p:cNvPr>
          <p:cNvSpPr>
            <a:spLocks noGrp="1"/>
          </p:cNvSpPr>
          <p:nvPr>
            <p:ph type="title"/>
          </p:nvPr>
        </p:nvSpPr>
        <p:spPr/>
        <p:txBody>
          <a:bodyPr/>
          <a:lstStyle/>
          <a:p>
            <a:r>
              <a:rPr lang="en-US" dirty="0"/>
              <a:t>DIGITS: Training</a:t>
            </a:r>
          </a:p>
        </p:txBody>
      </p:sp>
      <p:pic>
        <p:nvPicPr>
          <p:cNvPr id="7" name="Picture 6">
            <a:extLst>
              <a:ext uri="{FF2B5EF4-FFF2-40B4-BE49-F238E27FC236}">
                <a16:creationId xmlns:a16="http://schemas.microsoft.com/office/drawing/2014/main" id="{D161D96D-6FDF-7740-AD80-BAD245BDBC30}"/>
              </a:ext>
            </a:extLst>
          </p:cNvPr>
          <p:cNvPicPr>
            <a:picLocks noChangeAspect="1"/>
          </p:cNvPicPr>
          <p:nvPr/>
        </p:nvPicPr>
        <p:blipFill rotWithShape="1">
          <a:blip r:embed="rId2">
            <a:extLst>
              <a:ext uri="{28A0092B-C50C-407E-A947-70E740481C1C}">
                <a14:useLocalDpi xmlns:a14="http://schemas.microsoft.com/office/drawing/2010/main" val="0"/>
              </a:ext>
            </a:extLst>
          </a:blip>
          <a:srcRect l="1025"/>
          <a:stretch/>
        </p:blipFill>
        <p:spPr>
          <a:xfrm>
            <a:off x="2320641" y="1600200"/>
            <a:ext cx="4502718" cy="5064207"/>
          </a:xfrm>
          <a:prstGeom prst="rect">
            <a:avLst/>
          </a:prstGeom>
        </p:spPr>
      </p:pic>
    </p:spTree>
    <p:extLst>
      <p:ext uri="{BB962C8B-B14F-4D97-AF65-F5344CB8AC3E}">
        <p14:creationId xmlns:p14="http://schemas.microsoft.com/office/powerpoint/2010/main" val="1510790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43DBE-BADE-CE40-A0C7-4DBA27EB6860}"/>
              </a:ext>
            </a:extLst>
          </p:cNvPr>
          <p:cNvSpPr>
            <a:spLocks noGrp="1"/>
          </p:cNvSpPr>
          <p:nvPr>
            <p:ph type="title"/>
          </p:nvPr>
        </p:nvSpPr>
        <p:spPr/>
        <p:txBody>
          <a:bodyPr/>
          <a:lstStyle/>
          <a:p>
            <a:r>
              <a:rPr lang="en-US" dirty="0"/>
              <a:t>DIGITS: Running Jobs</a:t>
            </a:r>
          </a:p>
        </p:txBody>
      </p:sp>
      <p:pic>
        <p:nvPicPr>
          <p:cNvPr id="5" name="Picture 4">
            <a:extLst>
              <a:ext uri="{FF2B5EF4-FFF2-40B4-BE49-F238E27FC236}">
                <a16:creationId xmlns:a16="http://schemas.microsoft.com/office/drawing/2014/main" id="{6C333656-9002-1C4C-A4D0-163A8041C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379" y="1600200"/>
            <a:ext cx="6641242" cy="4848107"/>
          </a:xfrm>
          <a:prstGeom prst="rect">
            <a:avLst/>
          </a:prstGeom>
        </p:spPr>
      </p:pic>
    </p:spTree>
    <p:extLst>
      <p:ext uri="{BB962C8B-B14F-4D97-AF65-F5344CB8AC3E}">
        <p14:creationId xmlns:p14="http://schemas.microsoft.com/office/powerpoint/2010/main" val="1221247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9B04-3953-4D8D-B020-DF4EF9CBF9B4}"/>
              </a:ext>
            </a:extLst>
          </p:cNvPr>
          <p:cNvSpPr>
            <a:spLocks noGrp="1"/>
          </p:cNvSpPr>
          <p:nvPr>
            <p:ph type="title"/>
          </p:nvPr>
        </p:nvSpPr>
        <p:spPr>
          <a:xfrm>
            <a:off x="457200" y="228600"/>
            <a:ext cx="8229600" cy="1143000"/>
          </a:xfrm>
        </p:spPr>
        <p:txBody>
          <a:bodyPr>
            <a:noAutofit/>
          </a:bodyPr>
          <a:lstStyle/>
          <a:p>
            <a:r>
              <a:rPr lang="en-US" dirty="0"/>
              <a:t>GPUs</a:t>
            </a:r>
            <a:endParaRPr lang="en-IN" dirty="0"/>
          </a:p>
        </p:txBody>
      </p:sp>
      <p:sp>
        <p:nvSpPr>
          <p:cNvPr id="3" name="Content Placeholder 2">
            <a:extLst>
              <a:ext uri="{FF2B5EF4-FFF2-40B4-BE49-F238E27FC236}">
                <a16:creationId xmlns:a16="http://schemas.microsoft.com/office/drawing/2014/main" id="{76436DC3-9BD4-4187-BFFE-1BE422F45567}"/>
              </a:ext>
            </a:extLst>
          </p:cNvPr>
          <p:cNvSpPr>
            <a:spLocks noGrp="1"/>
          </p:cNvSpPr>
          <p:nvPr>
            <p:ph idx="1"/>
          </p:nvPr>
        </p:nvSpPr>
        <p:spPr>
          <a:xfrm>
            <a:off x="457200" y="1600200"/>
            <a:ext cx="4114800" cy="4525963"/>
          </a:xfrm>
        </p:spPr>
        <p:txBody>
          <a:bodyPr>
            <a:noAutofit/>
          </a:bodyPr>
          <a:lstStyle/>
          <a:p>
            <a:r>
              <a:rPr lang="en-US" sz="2400" dirty="0"/>
              <a:t>Graphics processing unit</a:t>
            </a:r>
          </a:p>
          <a:p>
            <a:r>
              <a:rPr lang="en-US" sz="2400" dirty="0"/>
              <a:t>Initially, graphics cards</a:t>
            </a:r>
          </a:p>
          <a:p>
            <a:r>
              <a:rPr lang="en-US" sz="2400" dirty="0"/>
              <a:t>Now, may or may not contain video outputs!</a:t>
            </a:r>
          </a:p>
          <a:p>
            <a:r>
              <a:rPr lang="en-US" sz="2400" dirty="0"/>
              <a:t>Must use a specialized library (CUDA) to program</a:t>
            </a:r>
          </a:p>
          <a:p>
            <a:r>
              <a:rPr lang="en-US" sz="2400" dirty="0"/>
              <a:t>Contain many thousands of cores</a:t>
            </a:r>
          </a:p>
          <a:p>
            <a:r>
              <a:rPr lang="en-US" sz="2400" dirty="0"/>
              <a:t>Power hungry</a:t>
            </a:r>
            <a:br>
              <a:rPr lang="en-US" sz="2400" dirty="0"/>
            </a:br>
            <a:r>
              <a:rPr lang="en-US" sz="2400" dirty="0"/>
              <a:t>(200–300 W)</a:t>
            </a:r>
          </a:p>
          <a:p>
            <a:r>
              <a:rPr lang="en-US" sz="2400" dirty="0"/>
              <a:t>PCIe interface, just</a:t>
            </a:r>
            <a:br>
              <a:rPr lang="en-US" sz="2400" dirty="0"/>
            </a:br>
            <a:r>
              <a:rPr lang="en-US" sz="2400" dirty="0"/>
              <a:t>plug in!</a:t>
            </a:r>
          </a:p>
        </p:txBody>
      </p:sp>
      <p:grpSp>
        <p:nvGrpSpPr>
          <p:cNvPr id="6" name="Group 5"/>
          <p:cNvGrpSpPr/>
          <p:nvPr/>
        </p:nvGrpSpPr>
        <p:grpSpPr>
          <a:xfrm>
            <a:off x="4744994" y="1600201"/>
            <a:ext cx="3941805" cy="2068689"/>
            <a:chOff x="4108705" y="1600201"/>
            <a:chExt cx="4053016" cy="2127053"/>
          </a:xfrm>
        </p:grpSpPr>
        <p:pic>
          <p:nvPicPr>
            <p:cNvPr id="4" name="Picture 3">
              <a:extLst>
                <a:ext uri="{FF2B5EF4-FFF2-40B4-BE49-F238E27FC236}">
                  <a16:creationId xmlns:a16="http://schemas.microsoft.com/office/drawing/2014/main" id="{933F09D5-2AE7-4D1C-AB03-7E77EB9CD5C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108" b="17760"/>
            <a:stretch/>
          </p:blipFill>
          <p:spPr>
            <a:xfrm>
              <a:off x="4108705" y="1600201"/>
              <a:ext cx="4053016" cy="1691693"/>
            </a:xfrm>
            <a:prstGeom prst="rect">
              <a:avLst/>
            </a:prstGeom>
          </p:spPr>
        </p:pic>
        <p:sp>
          <p:nvSpPr>
            <p:cNvPr id="5" name="TextBox 4">
              <a:extLst>
                <a:ext uri="{FF2B5EF4-FFF2-40B4-BE49-F238E27FC236}">
                  <a16:creationId xmlns:a16="http://schemas.microsoft.com/office/drawing/2014/main" id="{7C02617A-3AAA-42A1-8CBF-808B5C7B501D}"/>
                </a:ext>
              </a:extLst>
            </p:cNvPr>
            <p:cNvSpPr txBox="1"/>
            <p:nvPr/>
          </p:nvSpPr>
          <p:spPr>
            <a:xfrm>
              <a:off x="4493738" y="3357922"/>
              <a:ext cx="3282950" cy="369332"/>
            </a:xfrm>
            <a:prstGeom prst="rect">
              <a:avLst/>
            </a:prstGeom>
            <a:noFill/>
          </p:spPr>
          <p:txBody>
            <a:bodyPr wrap="square" rtlCol="0">
              <a:noAutofit/>
            </a:bodyPr>
            <a:lstStyle/>
            <a:p>
              <a:pPr algn="ctr"/>
              <a:r>
                <a:rPr lang="en-US" dirty="0"/>
                <a:t>V-100 GPU naked</a:t>
              </a:r>
            </a:p>
          </p:txBody>
        </p:sp>
      </p:grpSp>
    </p:spTree>
    <p:extLst>
      <p:ext uri="{BB962C8B-B14F-4D97-AF65-F5344CB8AC3E}">
        <p14:creationId xmlns:p14="http://schemas.microsoft.com/office/powerpoint/2010/main" val="2825859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685E-83B7-4215-BFD4-C97A83E17E07}"/>
              </a:ext>
            </a:extLst>
          </p:cNvPr>
          <p:cNvSpPr>
            <a:spLocks noGrp="1"/>
          </p:cNvSpPr>
          <p:nvPr>
            <p:ph type="title"/>
          </p:nvPr>
        </p:nvSpPr>
        <p:spPr/>
        <p:txBody>
          <a:bodyPr/>
          <a:lstStyle/>
          <a:p>
            <a:r>
              <a:rPr lang="en-US" dirty="0"/>
              <a:t>Laptop GPUs</a:t>
            </a:r>
            <a:endParaRPr lang="en-IN" dirty="0"/>
          </a:p>
        </p:txBody>
      </p:sp>
      <p:sp>
        <p:nvSpPr>
          <p:cNvPr id="3" name="Content Placeholder 2">
            <a:extLst>
              <a:ext uri="{FF2B5EF4-FFF2-40B4-BE49-F238E27FC236}">
                <a16:creationId xmlns:a16="http://schemas.microsoft.com/office/drawing/2014/main" id="{DC328A57-A868-40E4-B022-E2E2C94ABEE5}"/>
              </a:ext>
            </a:extLst>
          </p:cNvPr>
          <p:cNvSpPr>
            <a:spLocks noGrp="1"/>
          </p:cNvSpPr>
          <p:nvPr>
            <p:ph idx="1"/>
          </p:nvPr>
        </p:nvSpPr>
        <p:spPr>
          <a:xfrm>
            <a:off x="457200" y="1600201"/>
            <a:ext cx="8229600" cy="533400"/>
          </a:xfrm>
        </p:spPr>
        <p:txBody>
          <a:bodyPr/>
          <a:lstStyle/>
          <a:p>
            <a:pPr marL="0" indent="0">
              <a:buNone/>
            </a:pPr>
            <a:r>
              <a:rPr lang="en-US" sz="2400" dirty="0"/>
              <a:t>Lightweight and powerful</a:t>
            </a:r>
          </a:p>
        </p:txBody>
      </p:sp>
      <p:pic>
        <p:nvPicPr>
          <p:cNvPr id="4" name="Picture 3">
            <a:extLst>
              <a:ext uri="{FF2B5EF4-FFF2-40B4-BE49-F238E27FC236}">
                <a16:creationId xmlns:a16="http://schemas.microsoft.com/office/drawing/2014/main" id="{1F3A07AB-EDAF-45DA-B381-5119E0F700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605" y="2414956"/>
            <a:ext cx="2604195" cy="1648918"/>
          </a:xfrm>
          <a:prstGeom prst="rect">
            <a:avLst/>
          </a:prstGeom>
        </p:spPr>
      </p:pic>
      <p:pic>
        <p:nvPicPr>
          <p:cNvPr id="5" name="Picture 4">
            <a:extLst>
              <a:ext uri="{FF2B5EF4-FFF2-40B4-BE49-F238E27FC236}">
                <a16:creationId xmlns:a16="http://schemas.microsoft.com/office/drawing/2014/main" id="{6D0BF0FA-510A-4B29-A9F1-F9A8EE5813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0995" y="2509977"/>
            <a:ext cx="2871163" cy="1790173"/>
          </a:xfrm>
          <a:prstGeom prst="rect">
            <a:avLst/>
          </a:prstGeom>
        </p:spPr>
      </p:pic>
      <p:sp>
        <p:nvSpPr>
          <p:cNvPr id="6" name="Shape 127">
            <a:extLst>
              <a:ext uri="{FF2B5EF4-FFF2-40B4-BE49-F238E27FC236}">
                <a16:creationId xmlns:a16="http://schemas.microsoft.com/office/drawing/2014/main" id="{8265ECC0-D67A-4FBC-A723-BEAC8C49912B}"/>
              </a:ext>
            </a:extLst>
          </p:cNvPr>
          <p:cNvSpPr txBox="1">
            <a:spLocks/>
          </p:cNvSpPr>
          <p:nvPr/>
        </p:nvSpPr>
        <p:spPr>
          <a:xfrm>
            <a:off x="1123742" y="4345229"/>
            <a:ext cx="2604195" cy="1049612"/>
          </a:xfrm>
          <a:prstGeom prst="rect">
            <a:avLst/>
          </a:prstGeom>
        </p:spPr>
        <p:txBody>
          <a:bodyPr vert="horz" lIns="68569" tIns="68569" rIns="68569" bIns="68569" rtlCol="0" anchor="t" anchorCtr="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a:t>Quadro P5200 mobile</a:t>
            </a:r>
          </a:p>
          <a:p>
            <a:pPr marL="0" indent="0" algn="ctr">
              <a:buNone/>
            </a:pPr>
            <a:r>
              <a:rPr lang="en-US" sz="1600" dirty="0"/>
              <a:t>16G</a:t>
            </a:r>
          </a:p>
          <a:p>
            <a:pPr marL="0" indent="0" algn="ctr">
              <a:buNone/>
            </a:pPr>
            <a:r>
              <a:rPr lang="en-US" sz="1600" dirty="0"/>
              <a:t>heavier</a:t>
            </a:r>
          </a:p>
        </p:txBody>
      </p:sp>
      <p:sp>
        <p:nvSpPr>
          <p:cNvPr id="7" name="Shape 127">
            <a:extLst>
              <a:ext uri="{FF2B5EF4-FFF2-40B4-BE49-F238E27FC236}">
                <a16:creationId xmlns:a16="http://schemas.microsoft.com/office/drawing/2014/main" id="{5A311D9B-55A2-47C8-9D74-CA6A23C1912E}"/>
              </a:ext>
            </a:extLst>
          </p:cNvPr>
          <p:cNvSpPr txBox="1">
            <a:spLocks/>
          </p:cNvSpPr>
          <p:nvPr/>
        </p:nvSpPr>
        <p:spPr>
          <a:xfrm>
            <a:off x="5029200" y="4345229"/>
            <a:ext cx="3018859" cy="1049613"/>
          </a:xfrm>
          <a:prstGeom prst="rect">
            <a:avLst/>
          </a:prstGeom>
        </p:spPr>
        <p:txBody>
          <a:bodyPr vert="horz" lIns="68569" tIns="68569" rIns="68569" bIns="68569" rtlCol="0" anchor="t" anchorCtr="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a:t>GTX 1080 with MAX-Q design</a:t>
            </a:r>
          </a:p>
          <a:p>
            <a:pPr marL="0" indent="0" algn="ctr">
              <a:buNone/>
            </a:pPr>
            <a:r>
              <a:rPr lang="en-US" sz="1600" dirty="0"/>
              <a:t>8G </a:t>
            </a:r>
          </a:p>
          <a:p>
            <a:pPr marL="0" indent="0" algn="ctr">
              <a:buNone/>
            </a:pPr>
            <a:r>
              <a:rPr lang="en-US" sz="1600" dirty="0"/>
              <a:t>thinner</a:t>
            </a:r>
          </a:p>
        </p:txBody>
      </p:sp>
      <p:sp>
        <p:nvSpPr>
          <p:cNvPr id="10" name="Content Placeholder 2">
            <a:extLst>
              <a:ext uri="{FF2B5EF4-FFF2-40B4-BE49-F238E27FC236}">
                <a16:creationId xmlns:a16="http://schemas.microsoft.com/office/drawing/2014/main" id="{879E4132-24CB-44A3-90A8-BF356B6E2937}"/>
              </a:ext>
            </a:extLst>
          </p:cNvPr>
          <p:cNvSpPr txBox="1">
            <a:spLocks/>
          </p:cNvSpPr>
          <p:nvPr/>
        </p:nvSpPr>
        <p:spPr>
          <a:xfrm>
            <a:off x="457200" y="5611720"/>
            <a:ext cx="8229600" cy="533400"/>
          </a:xfrm>
          <a:prstGeom prst="rect">
            <a:avLst/>
          </a:prstGeom>
        </p:spPr>
        <p:txBody>
          <a:bodyPr vert="horz" lIns="91440" tIns="45720" rIns="91440" bIns="45720" rtlCol="0">
            <a:noAutofit/>
          </a:bodyPr>
          <a:lstStyle>
            <a:lvl1pPr marL="342000" indent="-3420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28440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304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304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304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Best value with consumer grade cards</a:t>
            </a:r>
          </a:p>
        </p:txBody>
      </p:sp>
    </p:spTree>
    <p:extLst>
      <p:ext uri="{BB962C8B-B14F-4D97-AF65-F5344CB8AC3E}">
        <p14:creationId xmlns:p14="http://schemas.microsoft.com/office/powerpoint/2010/main" val="1922234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685E-83B7-4215-BFD4-C97A83E17E07}"/>
              </a:ext>
            </a:extLst>
          </p:cNvPr>
          <p:cNvSpPr>
            <a:spLocks noGrp="1"/>
          </p:cNvSpPr>
          <p:nvPr>
            <p:ph type="title"/>
          </p:nvPr>
        </p:nvSpPr>
        <p:spPr/>
        <p:txBody>
          <a:bodyPr>
            <a:noAutofit/>
          </a:bodyPr>
          <a:lstStyle/>
          <a:p>
            <a:r>
              <a:rPr lang="en-US" dirty="0"/>
              <a:t>Desktop GPUs</a:t>
            </a:r>
          </a:p>
        </p:txBody>
      </p:sp>
      <p:sp>
        <p:nvSpPr>
          <p:cNvPr id="3" name="Content Placeholder 2">
            <a:extLst>
              <a:ext uri="{FF2B5EF4-FFF2-40B4-BE49-F238E27FC236}">
                <a16:creationId xmlns:a16="http://schemas.microsoft.com/office/drawing/2014/main" id="{DC328A57-A868-40E4-B022-E2E2C94ABEE5}"/>
              </a:ext>
            </a:extLst>
          </p:cNvPr>
          <p:cNvSpPr>
            <a:spLocks noGrp="1"/>
          </p:cNvSpPr>
          <p:nvPr>
            <p:ph idx="1"/>
          </p:nvPr>
        </p:nvSpPr>
        <p:spPr>
          <a:xfrm>
            <a:off x="457200" y="1600201"/>
            <a:ext cx="8229600" cy="533400"/>
          </a:xfrm>
        </p:spPr>
        <p:txBody>
          <a:bodyPr>
            <a:noAutofit/>
          </a:bodyPr>
          <a:lstStyle/>
          <a:p>
            <a:pPr marL="0" indent="0">
              <a:buNone/>
            </a:pPr>
            <a:r>
              <a:rPr lang="en-US" sz="2400" dirty="0"/>
              <a:t>The power on your desk</a:t>
            </a:r>
          </a:p>
        </p:txBody>
      </p:sp>
      <p:sp>
        <p:nvSpPr>
          <p:cNvPr id="10" name="Content Placeholder 2">
            <a:extLst>
              <a:ext uri="{FF2B5EF4-FFF2-40B4-BE49-F238E27FC236}">
                <a16:creationId xmlns:a16="http://schemas.microsoft.com/office/drawing/2014/main" id="{879E4132-24CB-44A3-90A8-BF356B6E2937}"/>
              </a:ext>
            </a:extLst>
          </p:cNvPr>
          <p:cNvSpPr txBox="1">
            <a:spLocks/>
          </p:cNvSpPr>
          <p:nvPr/>
        </p:nvSpPr>
        <p:spPr>
          <a:xfrm>
            <a:off x="457200" y="5334000"/>
            <a:ext cx="8229600" cy="437492"/>
          </a:xfrm>
          <a:prstGeom prst="rect">
            <a:avLst/>
          </a:prstGeom>
        </p:spPr>
        <p:txBody>
          <a:bodyPr vert="horz" lIns="91440" tIns="45720" rIns="91440" bIns="45720" rtlCol="0">
            <a:noAutofit/>
          </a:bodyPr>
          <a:lstStyle>
            <a:lvl1pPr marL="342000" indent="-3420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28440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304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304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304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t>Best value with consumer grade cards </a:t>
            </a:r>
          </a:p>
        </p:txBody>
      </p:sp>
      <p:sp>
        <p:nvSpPr>
          <p:cNvPr id="9" name="TextBox 8">
            <a:extLst>
              <a:ext uri="{FF2B5EF4-FFF2-40B4-BE49-F238E27FC236}">
                <a16:creationId xmlns:a16="http://schemas.microsoft.com/office/drawing/2014/main" id="{12EFF592-69AA-4D70-9FCA-DFB9E931EA70}"/>
              </a:ext>
            </a:extLst>
          </p:cNvPr>
          <p:cNvSpPr txBox="1"/>
          <p:nvPr/>
        </p:nvSpPr>
        <p:spPr>
          <a:xfrm>
            <a:off x="1103551" y="5802868"/>
            <a:ext cx="1258649" cy="369332"/>
          </a:xfrm>
          <a:prstGeom prst="rect">
            <a:avLst/>
          </a:prstGeom>
          <a:noFill/>
        </p:spPr>
        <p:txBody>
          <a:bodyPr wrap="square" rtlCol="0">
            <a:noAutofit/>
          </a:bodyPr>
          <a:lstStyle/>
          <a:p>
            <a:pPr>
              <a:spcBef>
                <a:spcPts val="600"/>
              </a:spcBef>
            </a:pPr>
            <a:r>
              <a:rPr lang="en-US" dirty="0"/>
              <a:t>Consumer</a:t>
            </a:r>
          </a:p>
        </p:txBody>
      </p:sp>
      <p:sp>
        <p:nvSpPr>
          <p:cNvPr id="11" name="TextBox 10">
            <a:extLst>
              <a:ext uri="{FF2B5EF4-FFF2-40B4-BE49-F238E27FC236}">
                <a16:creationId xmlns:a16="http://schemas.microsoft.com/office/drawing/2014/main" id="{4422E06B-C517-4D4B-80D9-C86ADF1717F6}"/>
              </a:ext>
            </a:extLst>
          </p:cNvPr>
          <p:cNvSpPr txBox="1"/>
          <p:nvPr/>
        </p:nvSpPr>
        <p:spPr>
          <a:xfrm>
            <a:off x="6870756" y="5802868"/>
            <a:ext cx="1258649" cy="369332"/>
          </a:xfrm>
          <a:prstGeom prst="rect">
            <a:avLst/>
          </a:prstGeom>
          <a:noFill/>
        </p:spPr>
        <p:txBody>
          <a:bodyPr wrap="square" rtlCol="0">
            <a:noAutofit/>
          </a:bodyPr>
          <a:lstStyle/>
          <a:p>
            <a:pPr>
              <a:spcBef>
                <a:spcPts val="600"/>
              </a:spcBef>
            </a:pPr>
            <a:r>
              <a:rPr lang="en-US" dirty="0"/>
              <a:t>Enterprise</a:t>
            </a:r>
          </a:p>
        </p:txBody>
      </p:sp>
      <p:sp>
        <p:nvSpPr>
          <p:cNvPr id="12" name="Shape 127">
            <a:extLst>
              <a:ext uri="{FF2B5EF4-FFF2-40B4-BE49-F238E27FC236}">
                <a16:creationId xmlns:a16="http://schemas.microsoft.com/office/drawing/2014/main" id="{E96EAB86-6B33-486C-B5B1-EA1668998619}"/>
              </a:ext>
            </a:extLst>
          </p:cNvPr>
          <p:cNvSpPr txBox="1">
            <a:spLocks/>
          </p:cNvSpPr>
          <p:nvPr/>
        </p:nvSpPr>
        <p:spPr>
          <a:xfrm>
            <a:off x="457199" y="3810000"/>
            <a:ext cx="2778241" cy="603766"/>
          </a:xfrm>
          <a:prstGeom prst="rect">
            <a:avLst/>
          </a:prstGeom>
        </p:spPr>
        <p:txBody>
          <a:bodyPr vert="horz" lIns="68569" tIns="68569" rIns="68569" bIns="68569" rtlCol="0" anchor="t" anchorCtr="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a:t>Pascal architecture</a:t>
            </a:r>
          </a:p>
          <a:p>
            <a:pPr marL="0" indent="0" algn="ctr">
              <a:buNone/>
            </a:pPr>
            <a:r>
              <a:rPr lang="en-US" sz="1600" dirty="0"/>
              <a:t>11G</a:t>
            </a:r>
          </a:p>
        </p:txBody>
      </p:sp>
      <p:pic>
        <p:nvPicPr>
          <p:cNvPr id="13" name="Picture 12">
            <a:extLst>
              <a:ext uri="{FF2B5EF4-FFF2-40B4-BE49-F238E27FC236}">
                <a16:creationId xmlns:a16="http://schemas.microsoft.com/office/drawing/2014/main" id="{35143740-06BA-43DD-8622-DC97A2B1F9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599" y="2362200"/>
            <a:ext cx="2757842" cy="1427446"/>
          </a:xfrm>
          <a:prstGeom prst="rect">
            <a:avLst/>
          </a:prstGeom>
        </p:spPr>
      </p:pic>
      <p:pic>
        <p:nvPicPr>
          <p:cNvPr id="14" name="Picture 13">
            <a:extLst>
              <a:ext uri="{FF2B5EF4-FFF2-40B4-BE49-F238E27FC236}">
                <a16:creationId xmlns:a16="http://schemas.microsoft.com/office/drawing/2014/main" id="{9402D03E-9427-4F3E-9A0F-91718C609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2380323"/>
            <a:ext cx="2357307" cy="1427446"/>
          </a:xfrm>
          <a:prstGeom prst="rect">
            <a:avLst/>
          </a:prstGeom>
        </p:spPr>
      </p:pic>
      <p:sp>
        <p:nvSpPr>
          <p:cNvPr id="15" name="Shape 127">
            <a:extLst>
              <a:ext uri="{FF2B5EF4-FFF2-40B4-BE49-F238E27FC236}">
                <a16:creationId xmlns:a16="http://schemas.microsoft.com/office/drawing/2014/main" id="{EA2D011F-2984-41C6-A38A-75BBFE87CBD4}"/>
              </a:ext>
            </a:extLst>
          </p:cNvPr>
          <p:cNvSpPr txBox="1">
            <a:spLocks/>
          </p:cNvSpPr>
          <p:nvPr/>
        </p:nvSpPr>
        <p:spPr>
          <a:xfrm>
            <a:off x="3581400" y="3810000"/>
            <a:ext cx="2357307" cy="603766"/>
          </a:xfrm>
          <a:prstGeom prst="rect">
            <a:avLst/>
          </a:prstGeom>
        </p:spPr>
        <p:txBody>
          <a:bodyPr vert="horz" lIns="68569" tIns="68569" rIns="68569" bIns="68569" rtlCol="0" anchor="t" anchorCtr="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a:t>Volta architecture</a:t>
            </a:r>
          </a:p>
          <a:p>
            <a:pPr marL="0" indent="0" algn="ctr">
              <a:buNone/>
            </a:pPr>
            <a:r>
              <a:rPr lang="en-US" sz="1600" dirty="0"/>
              <a:t>12G</a:t>
            </a:r>
          </a:p>
        </p:txBody>
      </p:sp>
      <p:pic>
        <p:nvPicPr>
          <p:cNvPr id="16" name="Picture 15">
            <a:extLst>
              <a:ext uri="{FF2B5EF4-FFF2-40B4-BE49-F238E27FC236}">
                <a16:creationId xmlns:a16="http://schemas.microsoft.com/office/drawing/2014/main" id="{72D7C361-006A-4929-BD08-6A6361E2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6798" y="2367623"/>
            <a:ext cx="2578212" cy="1416600"/>
          </a:xfrm>
          <a:prstGeom prst="rect">
            <a:avLst/>
          </a:prstGeom>
        </p:spPr>
      </p:pic>
      <p:sp>
        <p:nvSpPr>
          <p:cNvPr id="17" name="Shape 127">
            <a:extLst>
              <a:ext uri="{FF2B5EF4-FFF2-40B4-BE49-F238E27FC236}">
                <a16:creationId xmlns:a16="http://schemas.microsoft.com/office/drawing/2014/main" id="{64832324-840E-446D-B4D9-C193F1D64EF5}"/>
              </a:ext>
            </a:extLst>
          </p:cNvPr>
          <p:cNvSpPr txBox="1">
            <a:spLocks/>
          </p:cNvSpPr>
          <p:nvPr/>
        </p:nvSpPr>
        <p:spPr>
          <a:xfrm>
            <a:off x="6136797" y="3784223"/>
            <a:ext cx="2626203" cy="1416600"/>
          </a:xfrm>
          <a:prstGeom prst="rect">
            <a:avLst/>
          </a:prstGeom>
        </p:spPr>
        <p:txBody>
          <a:bodyPr vert="horz" lIns="68569" tIns="68569" rIns="68569" bIns="68569" rtlCol="0" anchor="t" anchorCtr="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a:t>Quadro GV 1000</a:t>
            </a:r>
          </a:p>
          <a:p>
            <a:pPr marL="0" indent="0" algn="ctr">
              <a:buNone/>
            </a:pPr>
            <a:r>
              <a:rPr lang="en-US" sz="1600" dirty="0"/>
              <a:t>Volta architecture</a:t>
            </a:r>
          </a:p>
          <a:p>
            <a:pPr marL="0" indent="0" algn="ctr">
              <a:buNone/>
            </a:pPr>
            <a:r>
              <a:rPr lang="en-US" sz="1600" dirty="0"/>
              <a:t>24G</a:t>
            </a:r>
          </a:p>
          <a:p>
            <a:pPr marL="0" indent="0" algn="ctr">
              <a:buNone/>
            </a:pPr>
            <a:r>
              <a:rPr lang="en-US" sz="1600" dirty="0"/>
              <a:t>$8,999</a:t>
            </a:r>
          </a:p>
        </p:txBody>
      </p:sp>
      <p:cxnSp>
        <p:nvCxnSpPr>
          <p:cNvPr id="18" name="Straight Arrow Connector 133">
            <a:extLst>
              <a:ext uri="{FF2B5EF4-FFF2-40B4-BE49-F238E27FC236}">
                <a16:creationId xmlns:a16="http://schemas.microsoft.com/office/drawing/2014/main" id="{C9AE67DE-EC3D-4369-A879-F82F82915B65}"/>
              </a:ext>
            </a:extLst>
          </p:cNvPr>
          <p:cNvCxnSpPr>
            <a:cxnSpLocks noChangeShapeType="1"/>
          </p:cNvCxnSpPr>
          <p:nvPr/>
        </p:nvCxnSpPr>
        <p:spPr bwMode="auto">
          <a:xfrm flipH="1">
            <a:off x="1790700" y="5791200"/>
            <a:ext cx="5791200" cy="0"/>
          </a:xfrm>
          <a:prstGeom prst="straightConnector1">
            <a:avLst/>
          </a:prstGeom>
          <a:noFill/>
          <a:ln w="15875" algn="ctr">
            <a:solidFill>
              <a:schemeClr val="bg1">
                <a:lumMod val="50000"/>
              </a:schemeClr>
            </a:solidFill>
            <a:prstDash val="sysDash"/>
            <a:round/>
            <a:headEnd type="triangle"/>
            <a:tailEnd type="none" w="med" len="med"/>
          </a:ln>
        </p:spPr>
      </p:cxnSp>
    </p:spTree>
    <p:extLst>
      <p:ext uri="{BB962C8B-B14F-4D97-AF65-F5344CB8AC3E}">
        <p14:creationId xmlns:p14="http://schemas.microsoft.com/office/powerpoint/2010/main" val="3273524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B3C8-40E1-44CF-ADA5-B00047D97569}"/>
              </a:ext>
            </a:extLst>
          </p:cNvPr>
          <p:cNvSpPr>
            <a:spLocks noGrp="1"/>
          </p:cNvSpPr>
          <p:nvPr>
            <p:ph type="title"/>
          </p:nvPr>
        </p:nvSpPr>
        <p:spPr/>
        <p:txBody>
          <a:bodyPr/>
          <a:lstStyle/>
          <a:p>
            <a:r>
              <a:rPr lang="en-US" dirty="0"/>
              <a:t>NVIDIA DGX Station</a:t>
            </a:r>
            <a:endParaRPr lang="en-IN" dirty="0"/>
          </a:p>
        </p:txBody>
      </p:sp>
      <p:sp>
        <p:nvSpPr>
          <p:cNvPr id="3" name="Content Placeholder 2">
            <a:extLst>
              <a:ext uri="{FF2B5EF4-FFF2-40B4-BE49-F238E27FC236}">
                <a16:creationId xmlns:a16="http://schemas.microsoft.com/office/drawing/2014/main" id="{C2F44E7C-3D19-4BE5-BBB1-DE2D8DE8DBFE}"/>
              </a:ext>
            </a:extLst>
          </p:cNvPr>
          <p:cNvSpPr>
            <a:spLocks noGrp="1"/>
          </p:cNvSpPr>
          <p:nvPr>
            <p:ph idx="1"/>
          </p:nvPr>
        </p:nvSpPr>
        <p:spPr>
          <a:xfrm>
            <a:off x="457201" y="1600200"/>
            <a:ext cx="4419600" cy="4525963"/>
          </a:xfrm>
        </p:spPr>
        <p:txBody>
          <a:bodyPr/>
          <a:lstStyle/>
          <a:p>
            <a:pPr marL="0" indent="0">
              <a:buNone/>
            </a:pPr>
            <a:r>
              <a:rPr lang="en-US" sz="2400" dirty="0"/>
              <a:t>The most powerful DL desktop money can buy</a:t>
            </a:r>
          </a:p>
          <a:p>
            <a:r>
              <a:rPr lang="en-US" sz="2400" dirty="0"/>
              <a:t>4x V-100 GPUs</a:t>
            </a:r>
          </a:p>
          <a:p>
            <a:r>
              <a:rPr lang="en-US" sz="2400" dirty="0"/>
              <a:t>128 GB RAM</a:t>
            </a:r>
          </a:p>
          <a:p>
            <a:r>
              <a:rPr lang="en-US" sz="2400" dirty="0"/>
              <a:t>Intel Xeon E5-2698 v4 2.2 GHz (20-core)</a:t>
            </a:r>
          </a:p>
          <a:p>
            <a:r>
              <a:rPr lang="en-US" sz="2400" dirty="0"/>
              <a:t>NVLink</a:t>
            </a:r>
          </a:p>
        </p:txBody>
      </p:sp>
      <p:pic>
        <p:nvPicPr>
          <p:cNvPr id="4" name="Picture 3">
            <a:extLst>
              <a:ext uri="{FF2B5EF4-FFF2-40B4-BE49-F238E27FC236}">
                <a16:creationId xmlns:a16="http://schemas.microsoft.com/office/drawing/2014/main" id="{B1B097B2-F202-4CE5-A242-7EF94EB0AE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3601" y="1600200"/>
            <a:ext cx="3413198" cy="3429000"/>
          </a:xfrm>
          <a:prstGeom prst="rect">
            <a:avLst/>
          </a:prstGeom>
        </p:spPr>
      </p:pic>
    </p:spTree>
    <p:extLst>
      <p:ext uri="{BB962C8B-B14F-4D97-AF65-F5344CB8AC3E}">
        <p14:creationId xmlns:p14="http://schemas.microsoft.com/office/powerpoint/2010/main" val="2389153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a:xfrm>
            <a:off x="457200" y="228600"/>
            <a:ext cx="8229600" cy="1143000"/>
          </a:xfrm>
        </p:spPr>
        <p:txBody>
          <a:bodyPr/>
          <a:lstStyle/>
          <a:p>
            <a:r>
              <a:rPr lang="en-US" dirty="0"/>
              <a:t>The Datasets</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a:xfrm>
            <a:off x="457200" y="1600200"/>
            <a:ext cx="3939299" cy="4525963"/>
          </a:xfrm>
        </p:spPr>
        <p:txBody>
          <a:bodyPr/>
          <a:lstStyle/>
          <a:p>
            <a:r>
              <a:rPr lang="en-US" sz="2400" dirty="0"/>
              <a:t>Neural networks tend to be very complex and as a result, have a lot </a:t>
            </a:r>
            <a:br>
              <a:rPr lang="en-US" sz="2400" dirty="0"/>
            </a:br>
            <a:r>
              <a:rPr lang="en-US" sz="2400" dirty="0"/>
              <a:t>of parameters</a:t>
            </a:r>
          </a:p>
          <a:p>
            <a:r>
              <a:rPr lang="en-US" sz="2400" dirty="0"/>
              <a:t>Consequently, they overfit very easily</a:t>
            </a:r>
          </a:p>
          <a:p>
            <a:r>
              <a:rPr lang="en-US" sz="2400" dirty="0"/>
              <a:t>Need massive data sets</a:t>
            </a:r>
          </a:p>
          <a:p>
            <a:r>
              <a:rPr lang="en-US" sz="2400" dirty="0"/>
              <a:t>Need to be hand tagged</a:t>
            </a:r>
          </a:p>
          <a:p>
            <a:r>
              <a:rPr lang="en-US" sz="2400" dirty="0"/>
              <a:t>Tools need to be built</a:t>
            </a:r>
          </a:p>
        </p:txBody>
      </p:sp>
      <p:pic>
        <p:nvPicPr>
          <p:cNvPr id="7" name="Shape 1292">
            <a:extLst>
              <a:ext uri="{FF2B5EF4-FFF2-40B4-BE49-F238E27FC236}">
                <a16:creationId xmlns:a16="http://schemas.microsoft.com/office/drawing/2014/main" id="{9D2D8E55-3713-524B-9CBE-D34C2773F11F}"/>
              </a:ext>
            </a:extLst>
          </p:cNvPr>
          <p:cNvPicPr preferRelativeResize="0"/>
          <p:nvPr/>
        </p:nvPicPr>
        <p:blipFill>
          <a:blip r:embed="rId3">
            <a:alphaModFix/>
          </a:blip>
          <a:stretch>
            <a:fillRect/>
          </a:stretch>
        </p:blipFill>
        <p:spPr>
          <a:xfrm>
            <a:off x="5222259" y="1770575"/>
            <a:ext cx="3464541" cy="477325"/>
          </a:xfrm>
          <a:prstGeom prst="rect">
            <a:avLst/>
          </a:prstGeom>
          <a:noFill/>
          <a:ln>
            <a:noFill/>
          </a:ln>
        </p:spPr>
      </p:pic>
      <p:pic>
        <p:nvPicPr>
          <p:cNvPr id="8" name="Shape 1293">
            <a:extLst>
              <a:ext uri="{FF2B5EF4-FFF2-40B4-BE49-F238E27FC236}">
                <a16:creationId xmlns:a16="http://schemas.microsoft.com/office/drawing/2014/main" id="{BD05095F-482C-6746-A416-BCB9B49AA030}"/>
              </a:ext>
            </a:extLst>
          </p:cNvPr>
          <p:cNvPicPr preferRelativeResize="0"/>
          <p:nvPr/>
        </p:nvPicPr>
        <p:blipFill>
          <a:blip r:embed="rId4">
            <a:alphaModFix/>
          </a:blip>
          <a:stretch>
            <a:fillRect/>
          </a:stretch>
        </p:blipFill>
        <p:spPr>
          <a:xfrm>
            <a:off x="5609015" y="3886200"/>
            <a:ext cx="3077785" cy="876300"/>
          </a:xfrm>
          <a:prstGeom prst="rect">
            <a:avLst/>
          </a:prstGeom>
          <a:noFill/>
          <a:ln>
            <a:noFill/>
          </a:ln>
        </p:spPr>
      </p:pic>
      <p:sp>
        <p:nvSpPr>
          <p:cNvPr id="9" name="Shape 1295">
            <a:extLst>
              <a:ext uri="{FF2B5EF4-FFF2-40B4-BE49-F238E27FC236}">
                <a16:creationId xmlns:a16="http://schemas.microsoft.com/office/drawing/2014/main" id="{64EE8658-D9A0-A748-BE87-6DD30D39D43B}"/>
              </a:ext>
            </a:extLst>
          </p:cNvPr>
          <p:cNvSpPr txBox="1"/>
          <p:nvPr/>
        </p:nvSpPr>
        <p:spPr>
          <a:xfrm>
            <a:off x="5222259" y="2252050"/>
            <a:ext cx="3270699" cy="1303950"/>
          </a:xfrm>
          <a:prstGeom prst="rect">
            <a:avLst/>
          </a:prstGeom>
          <a:noFill/>
          <a:ln>
            <a:noFill/>
          </a:ln>
        </p:spPr>
        <p:txBody>
          <a:bodyPr lIns="91425" tIns="91425" rIns="91425" bIns="91425" anchor="ctr" anchorCtr="0">
            <a:noAutofit/>
          </a:bodyPr>
          <a:lstStyle/>
          <a:p>
            <a:pPr lvl="0" rtl="0">
              <a:spcBef>
                <a:spcPts val="600"/>
              </a:spcBef>
              <a:buNone/>
            </a:pPr>
            <a:r>
              <a:rPr lang="en" sz="1600" dirty="0"/>
              <a:t>22,000 categories</a:t>
            </a:r>
          </a:p>
          <a:p>
            <a:pPr lvl="0" rtl="0">
              <a:spcBef>
                <a:spcPts val="600"/>
              </a:spcBef>
              <a:buNone/>
            </a:pPr>
            <a:r>
              <a:rPr lang="en" sz="1600" dirty="0"/>
              <a:t>&gt;14 million labeled images</a:t>
            </a:r>
          </a:p>
          <a:p>
            <a:pPr lvl="0">
              <a:spcBef>
                <a:spcPts val="600"/>
              </a:spcBef>
              <a:buNone/>
            </a:pPr>
            <a:r>
              <a:rPr lang="en" sz="1600" dirty="0"/>
              <a:t>&gt;1 million with </a:t>
            </a:r>
            <a:r>
              <a:rPr lang="en" sz="1600" i="1" dirty="0"/>
              <a:t>bounding boxes</a:t>
            </a:r>
          </a:p>
          <a:p>
            <a:pPr lvl="0">
              <a:spcBef>
                <a:spcPts val="600"/>
              </a:spcBef>
              <a:buNone/>
            </a:pPr>
            <a:r>
              <a:rPr lang="en" sz="1600" i="1" dirty="0"/>
              <a:t>Tagged via AWS Mechanical Turk</a:t>
            </a:r>
          </a:p>
        </p:txBody>
      </p:sp>
      <p:sp>
        <p:nvSpPr>
          <p:cNvPr id="10" name="Shape 1296">
            <a:extLst>
              <a:ext uri="{FF2B5EF4-FFF2-40B4-BE49-F238E27FC236}">
                <a16:creationId xmlns:a16="http://schemas.microsoft.com/office/drawing/2014/main" id="{BE09F3B0-410D-1149-9BEF-59DF9F8CF718}"/>
              </a:ext>
            </a:extLst>
          </p:cNvPr>
          <p:cNvSpPr txBox="1"/>
          <p:nvPr/>
        </p:nvSpPr>
        <p:spPr>
          <a:xfrm>
            <a:off x="5609015" y="4773051"/>
            <a:ext cx="2965900" cy="573649"/>
          </a:xfrm>
          <a:prstGeom prst="rect">
            <a:avLst/>
          </a:prstGeom>
          <a:noFill/>
          <a:ln>
            <a:noFill/>
          </a:ln>
        </p:spPr>
        <p:txBody>
          <a:bodyPr lIns="91425" tIns="91425" rIns="91425" bIns="91425" anchor="ctr" anchorCtr="0">
            <a:noAutofit/>
          </a:bodyPr>
          <a:lstStyle/>
          <a:p>
            <a:pPr lvl="0" rtl="0">
              <a:spcBef>
                <a:spcPts val="600"/>
              </a:spcBef>
              <a:buNone/>
            </a:pPr>
            <a:r>
              <a:rPr lang="en" sz="1600" dirty="0"/>
              <a:t>&gt;300,000 images with </a:t>
            </a:r>
            <a:r>
              <a:rPr lang="en" sz="1600" i="1" dirty="0"/>
              <a:t>labeled and segmented</a:t>
            </a:r>
            <a:r>
              <a:rPr lang="en" sz="1600" dirty="0"/>
              <a:t> objects</a:t>
            </a:r>
          </a:p>
        </p:txBody>
      </p:sp>
    </p:spTree>
    <p:extLst>
      <p:ext uri="{BB962C8B-B14F-4D97-AF65-F5344CB8AC3E}">
        <p14:creationId xmlns:p14="http://schemas.microsoft.com/office/powerpoint/2010/main" val="3877293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685E-83B7-4215-BFD4-C97A83E17E07}"/>
              </a:ext>
            </a:extLst>
          </p:cNvPr>
          <p:cNvSpPr>
            <a:spLocks noGrp="1"/>
          </p:cNvSpPr>
          <p:nvPr>
            <p:ph type="title"/>
          </p:nvPr>
        </p:nvSpPr>
        <p:spPr/>
        <p:txBody>
          <a:bodyPr/>
          <a:lstStyle/>
          <a:p>
            <a:r>
              <a:rPr lang="en-US" dirty="0"/>
              <a:t>Laptop GPUs</a:t>
            </a:r>
            <a:endParaRPr lang="en-IN" dirty="0"/>
          </a:p>
        </p:txBody>
      </p:sp>
      <p:sp>
        <p:nvSpPr>
          <p:cNvPr id="3" name="Content Placeholder 2">
            <a:extLst>
              <a:ext uri="{FF2B5EF4-FFF2-40B4-BE49-F238E27FC236}">
                <a16:creationId xmlns:a16="http://schemas.microsoft.com/office/drawing/2014/main" id="{DC328A57-A868-40E4-B022-E2E2C94ABEE5}"/>
              </a:ext>
            </a:extLst>
          </p:cNvPr>
          <p:cNvSpPr>
            <a:spLocks noGrp="1"/>
          </p:cNvSpPr>
          <p:nvPr>
            <p:ph idx="1"/>
          </p:nvPr>
        </p:nvSpPr>
        <p:spPr>
          <a:xfrm>
            <a:off x="457200" y="1600201"/>
            <a:ext cx="8229600" cy="533400"/>
          </a:xfrm>
        </p:spPr>
        <p:txBody>
          <a:bodyPr/>
          <a:lstStyle/>
          <a:p>
            <a:pPr marL="0" indent="0">
              <a:buNone/>
            </a:pPr>
            <a:r>
              <a:rPr lang="en-US" sz="2400" dirty="0"/>
              <a:t>Best available performance, but it comes at a cost</a:t>
            </a:r>
          </a:p>
        </p:txBody>
      </p:sp>
      <p:sp>
        <p:nvSpPr>
          <p:cNvPr id="6" name="Shape 127">
            <a:extLst>
              <a:ext uri="{FF2B5EF4-FFF2-40B4-BE49-F238E27FC236}">
                <a16:creationId xmlns:a16="http://schemas.microsoft.com/office/drawing/2014/main" id="{8265ECC0-D67A-4FBC-A723-BEAC8C49912B}"/>
              </a:ext>
            </a:extLst>
          </p:cNvPr>
          <p:cNvSpPr txBox="1">
            <a:spLocks/>
          </p:cNvSpPr>
          <p:nvPr/>
        </p:nvSpPr>
        <p:spPr>
          <a:xfrm>
            <a:off x="1248341" y="4724400"/>
            <a:ext cx="2209800" cy="760171"/>
          </a:xfrm>
          <a:prstGeom prst="rect">
            <a:avLst/>
          </a:prstGeom>
        </p:spPr>
        <p:txBody>
          <a:bodyPr vert="horz" lIns="68569" tIns="68569" rIns="68569" bIns="68569" rtlCol="0" anchor="t" anchorCtr="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a:t>With NVLink 2</a:t>
            </a:r>
          </a:p>
          <a:p>
            <a:pPr marL="0" indent="0" algn="ctr">
              <a:buNone/>
            </a:pPr>
            <a:r>
              <a:rPr lang="en-US" sz="1600" dirty="0"/>
              <a:t>300 GB/s interconnect</a:t>
            </a:r>
          </a:p>
        </p:txBody>
      </p:sp>
      <p:sp>
        <p:nvSpPr>
          <p:cNvPr id="7" name="Shape 127">
            <a:extLst>
              <a:ext uri="{FF2B5EF4-FFF2-40B4-BE49-F238E27FC236}">
                <a16:creationId xmlns:a16="http://schemas.microsoft.com/office/drawing/2014/main" id="{5A311D9B-55A2-47C8-9D74-CA6A23C1912E}"/>
              </a:ext>
            </a:extLst>
          </p:cNvPr>
          <p:cNvSpPr txBox="1">
            <a:spLocks/>
          </p:cNvSpPr>
          <p:nvPr/>
        </p:nvSpPr>
        <p:spPr>
          <a:xfrm>
            <a:off x="4905941" y="4726229"/>
            <a:ext cx="3018859" cy="760171"/>
          </a:xfrm>
          <a:prstGeom prst="rect">
            <a:avLst/>
          </a:prstGeom>
        </p:spPr>
        <p:txBody>
          <a:bodyPr vert="horz" lIns="68569" tIns="68569" rIns="68569" bIns="68569" rtlCol="0" anchor="t" anchorCtr="0">
            <a:noAutofit/>
          </a:bodyPr>
          <a:lstStyle>
            <a:lvl1pPr marL="347472" indent="-347472"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347472"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3429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3429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a:t>PCIe</a:t>
            </a:r>
          </a:p>
          <a:p>
            <a:pPr marL="0" indent="0" algn="ctr">
              <a:buNone/>
            </a:pPr>
            <a:r>
              <a:rPr lang="en-US" sz="1600" dirty="0"/>
              <a:t>32 GB/s interconnect</a:t>
            </a:r>
          </a:p>
        </p:txBody>
      </p:sp>
      <p:sp>
        <p:nvSpPr>
          <p:cNvPr id="10" name="Content Placeholder 2">
            <a:extLst>
              <a:ext uri="{FF2B5EF4-FFF2-40B4-BE49-F238E27FC236}">
                <a16:creationId xmlns:a16="http://schemas.microsoft.com/office/drawing/2014/main" id="{879E4132-24CB-44A3-90A8-BF356B6E2937}"/>
              </a:ext>
            </a:extLst>
          </p:cNvPr>
          <p:cNvSpPr txBox="1">
            <a:spLocks/>
          </p:cNvSpPr>
          <p:nvPr/>
        </p:nvSpPr>
        <p:spPr>
          <a:xfrm>
            <a:off x="4905942" y="5539944"/>
            <a:ext cx="2989718" cy="609600"/>
          </a:xfrm>
          <a:prstGeom prst="rect">
            <a:avLst/>
          </a:prstGeom>
        </p:spPr>
        <p:txBody>
          <a:bodyPr vert="horz" lIns="91440" tIns="45720" rIns="91440" bIns="45720" rtlCol="0">
            <a:noAutofit/>
          </a:bodyPr>
          <a:lstStyle>
            <a:lvl1pPr marL="342000" indent="-3420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0664" indent="-28440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304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304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304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dirty="0"/>
              <a:t>Could plug into existing “legacy” servers</a:t>
            </a:r>
          </a:p>
        </p:txBody>
      </p:sp>
      <p:pic>
        <p:nvPicPr>
          <p:cNvPr id="9" name="Picture 8">
            <a:extLst>
              <a:ext uri="{FF2B5EF4-FFF2-40B4-BE49-F238E27FC236}">
                <a16:creationId xmlns:a16="http://schemas.microsoft.com/office/drawing/2014/main" id="{9C2BC2EE-85C2-4C98-B75C-C12AA8FA0E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370" t="15335" r="27668" b="11058"/>
          <a:stretch/>
        </p:blipFill>
        <p:spPr>
          <a:xfrm>
            <a:off x="1248341" y="2526133"/>
            <a:ext cx="2209800" cy="1828800"/>
          </a:xfrm>
          <a:prstGeom prst="rect">
            <a:avLst/>
          </a:prstGeom>
        </p:spPr>
      </p:pic>
      <p:pic>
        <p:nvPicPr>
          <p:cNvPr id="11" name="Picture 10">
            <a:extLst>
              <a:ext uri="{FF2B5EF4-FFF2-40B4-BE49-F238E27FC236}">
                <a16:creationId xmlns:a16="http://schemas.microsoft.com/office/drawing/2014/main" id="{DED21FB6-A09B-404A-A276-E198C1501F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914" r="18504"/>
          <a:stretch/>
        </p:blipFill>
        <p:spPr>
          <a:xfrm>
            <a:off x="4905941" y="2286000"/>
            <a:ext cx="2991058" cy="2336800"/>
          </a:xfrm>
          <a:prstGeom prst="rect">
            <a:avLst/>
          </a:prstGeom>
        </p:spPr>
      </p:pic>
    </p:spTree>
    <p:extLst>
      <p:ext uri="{BB962C8B-B14F-4D97-AF65-F5344CB8AC3E}">
        <p14:creationId xmlns:p14="http://schemas.microsoft.com/office/powerpoint/2010/main" val="2682188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294D-A0F3-E44C-8E6F-21C80374AF8C}"/>
              </a:ext>
            </a:extLst>
          </p:cNvPr>
          <p:cNvSpPr>
            <a:spLocks noGrp="1"/>
          </p:cNvSpPr>
          <p:nvPr>
            <p:ph type="title"/>
          </p:nvPr>
        </p:nvSpPr>
        <p:spPr/>
        <p:txBody>
          <a:bodyPr/>
          <a:lstStyle/>
          <a:p>
            <a:r>
              <a:rPr lang="en-US" dirty="0"/>
              <a:t>NVLink and DGX-1</a:t>
            </a:r>
          </a:p>
        </p:txBody>
      </p:sp>
      <p:sp>
        <p:nvSpPr>
          <p:cNvPr id="4" name="Content Placeholder 3">
            <a:extLst>
              <a:ext uri="{FF2B5EF4-FFF2-40B4-BE49-F238E27FC236}">
                <a16:creationId xmlns:a16="http://schemas.microsoft.com/office/drawing/2014/main" id="{219A0B0B-8F87-4B8F-BA9B-F2ADC4E3D422}"/>
              </a:ext>
            </a:extLst>
          </p:cNvPr>
          <p:cNvSpPr>
            <a:spLocks noGrp="1"/>
          </p:cNvSpPr>
          <p:nvPr>
            <p:ph idx="1"/>
          </p:nvPr>
        </p:nvSpPr>
        <p:spPr>
          <a:xfrm>
            <a:off x="457200" y="1600200"/>
            <a:ext cx="8229600" cy="431333"/>
          </a:xfrm>
        </p:spPr>
        <p:txBody>
          <a:bodyPr/>
          <a:lstStyle/>
          <a:p>
            <a:pPr marL="0" indent="0">
              <a:buNone/>
            </a:pPr>
            <a:r>
              <a:rPr lang="en-US" sz="2400" dirty="0"/>
              <a:t>GPUs are connected via a hybrid cube mesh</a:t>
            </a:r>
          </a:p>
        </p:txBody>
      </p:sp>
      <p:pic>
        <p:nvPicPr>
          <p:cNvPr id="5" name="Picture 4">
            <a:extLst>
              <a:ext uri="{FF2B5EF4-FFF2-40B4-BE49-F238E27FC236}">
                <a16:creationId xmlns:a16="http://schemas.microsoft.com/office/drawing/2014/main" id="{BA8EC3A5-0B23-654E-86BF-329FDF173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2093319"/>
            <a:ext cx="5524500" cy="4597866"/>
          </a:xfrm>
          <a:prstGeom prst="rect">
            <a:avLst/>
          </a:prstGeom>
        </p:spPr>
      </p:pic>
    </p:spTree>
    <p:extLst>
      <p:ext uri="{BB962C8B-B14F-4D97-AF65-F5344CB8AC3E}">
        <p14:creationId xmlns:p14="http://schemas.microsoft.com/office/powerpoint/2010/main" val="3114910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4DACF-3698-E34A-B449-CAF9F1D68A18}"/>
              </a:ext>
            </a:extLst>
          </p:cNvPr>
          <p:cNvSpPr>
            <a:spLocks noGrp="1"/>
          </p:cNvSpPr>
          <p:nvPr>
            <p:ph type="title"/>
          </p:nvPr>
        </p:nvSpPr>
        <p:spPr/>
        <p:txBody>
          <a:bodyPr/>
          <a:lstStyle/>
          <a:p>
            <a:r>
              <a:rPr lang="en-US" dirty="0"/>
              <a:t>NVSwitch</a:t>
            </a:r>
          </a:p>
        </p:txBody>
      </p:sp>
      <p:sp>
        <p:nvSpPr>
          <p:cNvPr id="4" name="Content Placeholder 3">
            <a:extLst>
              <a:ext uri="{FF2B5EF4-FFF2-40B4-BE49-F238E27FC236}">
                <a16:creationId xmlns:a16="http://schemas.microsoft.com/office/drawing/2014/main" id="{72871965-99EF-403D-90DE-D93F279D3EBB}"/>
              </a:ext>
            </a:extLst>
          </p:cNvPr>
          <p:cNvSpPr>
            <a:spLocks noGrp="1"/>
          </p:cNvSpPr>
          <p:nvPr>
            <p:ph idx="1"/>
          </p:nvPr>
        </p:nvSpPr>
        <p:spPr>
          <a:xfrm>
            <a:off x="457200" y="1600200"/>
            <a:ext cx="8229600" cy="782391"/>
          </a:xfrm>
        </p:spPr>
        <p:txBody>
          <a:bodyPr/>
          <a:lstStyle/>
          <a:p>
            <a:pPr marL="0" indent="0">
              <a:buNone/>
            </a:pPr>
            <a:r>
              <a:rPr lang="en-US" sz="2400" dirty="0"/>
              <a:t>Designed for DGX-2, which connects 16 GPUs at a cumulative 300 GB/s</a:t>
            </a:r>
          </a:p>
        </p:txBody>
      </p:sp>
      <p:pic>
        <p:nvPicPr>
          <p:cNvPr id="5" name="Picture 4">
            <a:extLst>
              <a:ext uri="{FF2B5EF4-FFF2-40B4-BE49-F238E27FC236}">
                <a16:creationId xmlns:a16="http://schemas.microsoft.com/office/drawing/2014/main" id="{7842500D-4D99-7748-8C0D-9549F9327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2361966"/>
            <a:ext cx="5867400" cy="4321841"/>
          </a:xfrm>
          <a:prstGeom prst="rect">
            <a:avLst/>
          </a:prstGeom>
        </p:spPr>
      </p:pic>
    </p:spTree>
    <p:extLst>
      <p:ext uri="{BB962C8B-B14F-4D97-AF65-F5344CB8AC3E}">
        <p14:creationId xmlns:p14="http://schemas.microsoft.com/office/powerpoint/2010/main" val="2495093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AA67-60B6-4CB5-A62F-1B56B1067BD2}"/>
              </a:ext>
            </a:extLst>
          </p:cNvPr>
          <p:cNvSpPr>
            <a:spLocks noGrp="1"/>
          </p:cNvSpPr>
          <p:nvPr>
            <p:ph type="title"/>
          </p:nvPr>
        </p:nvSpPr>
        <p:spPr/>
        <p:txBody>
          <a:bodyPr>
            <a:noAutofit/>
          </a:bodyPr>
          <a:lstStyle/>
          <a:p>
            <a:r>
              <a:rPr lang="en-US" dirty="0"/>
              <a:t>Google (Cloud) TPUs</a:t>
            </a:r>
            <a:endParaRPr lang="en-IN" dirty="0"/>
          </a:p>
        </p:txBody>
      </p:sp>
      <p:sp>
        <p:nvSpPr>
          <p:cNvPr id="3" name="Content Placeholder 2">
            <a:extLst>
              <a:ext uri="{FF2B5EF4-FFF2-40B4-BE49-F238E27FC236}">
                <a16:creationId xmlns:a16="http://schemas.microsoft.com/office/drawing/2014/main" id="{D7328896-5EC3-45BB-95A7-7CC9EF9380B5}"/>
              </a:ext>
            </a:extLst>
          </p:cNvPr>
          <p:cNvSpPr>
            <a:spLocks noGrp="1"/>
          </p:cNvSpPr>
          <p:nvPr>
            <p:ph idx="1"/>
          </p:nvPr>
        </p:nvSpPr>
        <p:spPr>
          <a:xfrm>
            <a:off x="457200" y="1600201"/>
            <a:ext cx="8229600" cy="1828799"/>
          </a:xfrm>
        </p:spPr>
        <p:txBody>
          <a:bodyPr>
            <a:noAutofit/>
          </a:bodyPr>
          <a:lstStyle/>
          <a:p>
            <a:pPr marL="0" indent="0">
              <a:buNone/>
            </a:pPr>
            <a:r>
              <a:rPr lang="en-US" sz="1800" dirty="0"/>
              <a:t>ASICs designed for deep learning</a:t>
            </a:r>
          </a:p>
          <a:p>
            <a:r>
              <a:rPr lang="en-US" sz="1800" dirty="0"/>
              <a:t>Now v3!</a:t>
            </a:r>
          </a:p>
          <a:p>
            <a:r>
              <a:rPr lang="en-US" sz="1800" dirty="0"/>
              <a:t>Currently, available in Google Cloud only</a:t>
            </a:r>
          </a:p>
          <a:p>
            <a:r>
              <a:rPr lang="en-US" sz="1800" dirty="0"/>
              <a:t>Compatible only with TF </a:t>
            </a:r>
          </a:p>
          <a:p>
            <a:r>
              <a:rPr lang="en-US" sz="1800" dirty="0"/>
              <a:t>Very fast but also very new</a:t>
            </a:r>
          </a:p>
        </p:txBody>
      </p:sp>
      <p:pic>
        <p:nvPicPr>
          <p:cNvPr id="4" name="Picture 3">
            <a:extLst>
              <a:ext uri="{FF2B5EF4-FFF2-40B4-BE49-F238E27FC236}">
                <a16:creationId xmlns:a16="http://schemas.microsoft.com/office/drawing/2014/main" id="{2CC46C2B-AB7A-4207-BD77-E3A2043B9501}"/>
              </a:ext>
            </a:extLst>
          </p:cNvPr>
          <p:cNvPicPr>
            <a:picLocks noChangeAspect="1"/>
          </p:cNvPicPr>
          <p:nvPr/>
        </p:nvPicPr>
        <p:blipFill rotWithShape="1">
          <a:blip r:embed="rId2">
            <a:extLst>
              <a:ext uri="{28A0092B-C50C-407E-A947-70E740481C1C}">
                <a14:useLocalDpi xmlns:a14="http://schemas.microsoft.com/office/drawing/2010/main" val="0"/>
              </a:ext>
            </a:extLst>
          </a:blip>
          <a:srcRect t="5850" r="7997" b="11372"/>
          <a:stretch/>
        </p:blipFill>
        <p:spPr>
          <a:xfrm>
            <a:off x="5943600" y="3579014"/>
            <a:ext cx="2709214" cy="1514883"/>
          </a:xfrm>
          <a:prstGeom prst="rect">
            <a:avLst/>
          </a:prstGeom>
        </p:spPr>
      </p:pic>
      <p:sp>
        <p:nvSpPr>
          <p:cNvPr id="5" name="Rectangle 4">
            <a:extLst>
              <a:ext uri="{FF2B5EF4-FFF2-40B4-BE49-F238E27FC236}">
                <a16:creationId xmlns:a16="http://schemas.microsoft.com/office/drawing/2014/main" id="{2F3A0C69-6017-411B-BFEC-AB8A5FD88179}"/>
              </a:ext>
            </a:extLst>
          </p:cNvPr>
          <p:cNvSpPr/>
          <p:nvPr/>
        </p:nvSpPr>
        <p:spPr>
          <a:xfrm>
            <a:off x="6295133" y="5218668"/>
            <a:ext cx="2006149" cy="738664"/>
          </a:xfrm>
          <a:prstGeom prst="rect">
            <a:avLst/>
          </a:prstGeom>
        </p:spPr>
        <p:txBody>
          <a:bodyPr wrap="square">
            <a:noAutofit/>
          </a:bodyPr>
          <a:lstStyle/>
          <a:p>
            <a:pPr algn="ctr">
              <a:spcBef>
                <a:spcPts val="600"/>
              </a:spcBef>
            </a:pPr>
            <a:r>
              <a:rPr lang="en-US" sz="1400" b="1" dirty="0"/>
              <a:t>Cloud TPU v3 Alpha</a:t>
            </a:r>
            <a:br>
              <a:rPr lang="en-US" sz="1400" dirty="0"/>
            </a:br>
            <a:r>
              <a:rPr lang="en-US" sz="1400" dirty="0"/>
              <a:t>420 teraflops</a:t>
            </a:r>
            <a:br>
              <a:rPr lang="en-US" sz="1400" dirty="0"/>
            </a:br>
            <a:r>
              <a:rPr lang="en-US" sz="1400" dirty="0"/>
              <a:t>128 GB HBM</a:t>
            </a:r>
          </a:p>
        </p:txBody>
      </p:sp>
      <p:pic>
        <p:nvPicPr>
          <p:cNvPr id="6" name="Picture 5">
            <a:extLst>
              <a:ext uri="{FF2B5EF4-FFF2-40B4-BE49-F238E27FC236}">
                <a16:creationId xmlns:a16="http://schemas.microsoft.com/office/drawing/2014/main" id="{3D775952-02D5-410B-8A19-11C497F517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8585" y="3578655"/>
            <a:ext cx="2438738" cy="1515600"/>
          </a:xfrm>
          <a:prstGeom prst="rect">
            <a:avLst/>
          </a:prstGeom>
        </p:spPr>
      </p:pic>
      <p:pic>
        <p:nvPicPr>
          <p:cNvPr id="7" name="Picture 6">
            <a:extLst>
              <a:ext uri="{FF2B5EF4-FFF2-40B4-BE49-F238E27FC236}">
                <a16:creationId xmlns:a16="http://schemas.microsoft.com/office/drawing/2014/main" id="{7471DF85-3AB8-4217-8F06-28EB56A7DF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570" y="3578655"/>
            <a:ext cx="2438738" cy="1515600"/>
          </a:xfrm>
          <a:prstGeom prst="rect">
            <a:avLst/>
          </a:prstGeom>
        </p:spPr>
      </p:pic>
      <p:sp>
        <p:nvSpPr>
          <p:cNvPr id="8" name="Rectangle 7">
            <a:extLst>
              <a:ext uri="{FF2B5EF4-FFF2-40B4-BE49-F238E27FC236}">
                <a16:creationId xmlns:a16="http://schemas.microsoft.com/office/drawing/2014/main" id="{D6A6FFF5-48AE-426E-AF2F-8F0755BCDC02}"/>
              </a:ext>
            </a:extLst>
          </p:cNvPr>
          <p:cNvSpPr/>
          <p:nvPr/>
        </p:nvSpPr>
        <p:spPr>
          <a:xfrm>
            <a:off x="628989" y="5218668"/>
            <a:ext cx="2247900" cy="954107"/>
          </a:xfrm>
          <a:prstGeom prst="rect">
            <a:avLst/>
          </a:prstGeom>
        </p:spPr>
        <p:txBody>
          <a:bodyPr wrap="square">
            <a:noAutofit/>
          </a:bodyPr>
          <a:lstStyle/>
          <a:p>
            <a:pPr algn="ctr"/>
            <a:r>
              <a:rPr lang="en-US" sz="1400" b="1" dirty="0"/>
              <a:t>Cloud TPU v2</a:t>
            </a:r>
            <a:br>
              <a:rPr lang="en-US" sz="1400" dirty="0"/>
            </a:br>
            <a:r>
              <a:rPr lang="en-US" sz="1400" dirty="0"/>
              <a:t>180 teraflops</a:t>
            </a:r>
            <a:br>
              <a:rPr lang="en-US" sz="1400" dirty="0"/>
            </a:br>
            <a:r>
              <a:rPr lang="en-US" sz="1400" dirty="0"/>
              <a:t>64 GB high bandwidth memory (HBM)</a:t>
            </a:r>
          </a:p>
        </p:txBody>
      </p:sp>
      <p:sp>
        <p:nvSpPr>
          <p:cNvPr id="9" name="Rectangle 8">
            <a:extLst>
              <a:ext uri="{FF2B5EF4-FFF2-40B4-BE49-F238E27FC236}">
                <a16:creationId xmlns:a16="http://schemas.microsoft.com/office/drawing/2014/main" id="{180FF3A6-28EC-41D4-A978-0B2F76032F38}"/>
              </a:ext>
            </a:extLst>
          </p:cNvPr>
          <p:cNvSpPr/>
          <p:nvPr/>
        </p:nvSpPr>
        <p:spPr>
          <a:xfrm>
            <a:off x="3289328" y="5218668"/>
            <a:ext cx="2337251" cy="954107"/>
          </a:xfrm>
          <a:prstGeom prst="rect">
            <a:avLst/>
          </a:prstGeom>
        </p:spPr>
        <p:txBody>
          <a:bodyPr wrap="square">
            <a:noAutofit/>
          </a:bodyPr>
          <a:lstStyle/>
          <a:p>
            <a:pPr algn="ctr"/>
            <a:r>
              <a:rPr lang="en-US" sz="1400" b="1" dirty="0"/>
              <a:t>Cloud TPU v2 Pod Alpha</a:t>
            </a:r>
            <a:br>
              <a:rPr lang="en-US" sz="1400" dirty="0"/>
            </a:br>
            <a:r>
              <a:rPr lang="en-US" sz="1400" dirty="0"/>
              <a:t>11.5 petaflops</a:t>
            </a:r>
            <a:br>
              <a:rPr lang="en-US" sz="1400" dirty="0"/>
            </a:br>
            <a:r>
              <a:rPr lang="en-US" sz="1400" dirty="0"/>
              <a:t>4 TB HBM</a:t>
            </a:r>
            <a:br>
              <a:rPr lang="en-US" sz="1400" dirty="0"/>
            </a:br>
            <a:r>
              <a:rPr lang="en-US" sz="1400" dirty="0"/>
              <a:t>2-D toroidal mesh network</a:t>
            </a:r>
          </a:p>
        </p:txBody>
      </p:sp>
    </p:spTree>
    <p:extLst>
      <p:ext uri="{BB962C8B-B14F-4D97-AF65-F5344CB8AC3E}">
        <p14:creationId xmlns:p14="http://schemas.microsoft.com/office/powerpoint/2010/main" val="13597641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685E-83B7-4215-BFD4-C97A83E17E07}"/>
              </a:ext>
            </a:extLst>
          </p:cNvPr>
          <p:cNvSpPr>
            <a:spLocks noGrp="1"/>
          </p:cNvSpPr>
          <p:nvPr>
            <p:ph type="title"/>
          </p:nvPr>
        </p:nvSpPr>
        <p:spPr/>
        <p:txBody>
          <a:bodyPr/>
          <a:lstStyle/>
          <a:p>
            <a:r>
              <a:rPr lang="en-US" dirty="0"/>
              <a:t>Low Power DL Engines</a:t>
            </a:r>
            <a:endParaRPr lang="en-IN" dirty="0"/>
          </a:p>
        </p:txBody>
      </p:sp>
      <p:sp>
        <p:nvSpPr>
          <p:cNvPr id="12" name="Content Placeholder 2">
            <a:extLst>
              <a:ext uri="{FF2B5EF4-FFF2-40B4-BE49-F238E27FC236}">
                <a16:creationId xmlns:a16="http://schemas.microsoft.com/office/drawing/2014/main" id="{0DDF07DC-084D-4AFF-93AD-535E39F531C0}"/>
              </a:ext>
            </a:extLst>
          </p:cNvPr>
          <p:cNvSpPr txBox="1">
            <a:spLocks/>
          </p:cNvSpPr>
          <p:nvPr/>
        </p:nvSpPr>
        <p:spPr>
          <a:xfrm>
            <a:off x="457200" y="1510727"/>
            <a:ext cx="8229600" cy="457199"/>
          </a:xfrm>
          <a:prstGeom prst="rect">
            <a:avLst/>
          </a:prstGeom>
        </p:spPr>
        <p:txBody>
          <a:bodyPr vert="horz" lIns="91440" tIns="45720" rIns="91440" bIns="45720" rtlCol="0" anchor="ctr">
            <a:noAutofit/>
          </a:bodyPr>
          <a:lstStyle>
            <a:lvl1pPr marL="0" indent="0" algn="l" defTabSz="914400" rtl="0" eaLnBrk="1" latinLnBrk="0" hangingPunct="1">
              <a:spcBef>
                <a:spcPts val="600"/>
              </a:spcBef>
              <a:buFont typeface="Arial" charset="0"/>
              <a:buNone/>
              <a:defRPr sz="2400" b="1" kern="1200">
                <a:solidFill>
                  <a:schemeClr val="tx1"/>
                </a:solidFill>
                <a:latin typeface="+mn-lt"/>
                <a:ea typeface="+mn-ea"/>
                <a:cs typeface="+mn-cs"/>
              </a:defRPr>
            </a:lvl1pPr>
            <a:lvl2pPr marL="457200" indent="0" algn="l" defTabSz="914400" rtl="0" eaLnBrk="1" latinLnBrk="0" hangingPunct="1">
              <a:spcBef>
                <a:spcPts val="600"/>
              </a:spcBef>
              <a:buFont typeface="Arial" charset="0"/>
              <a:buNone/>
              <a:defRPr sz="2000" b="1" i="0" u="none" kern="1200">
                <a:solidFill>
                  <a:schemeClr val="tx1"/>
                </a:solidFill>
                <a:latin typeface="+mn-lt"/>
                <a:ea typeface="+mn-ea"/>
                <a:cs typeface="+mn-cs"/>
              </a:defRPr>
            </a:lvl2pPr>
            <a:lvl3pPr marL="914400" indent="0" algn="l" defTabSz="914400" rtl="0" eaLnBrk="1" latinLnBrk="0" hangingPunct="1">
              <a:spcBef>
                <a:spcPts val="600"/>
              </a:spcBef>
              <a:buFont typeface="Arial" charset="0"/>
              <a:buNone/>
              <a:defRPr sz="1800" b="1" kern="1200">
                <a:solidFill>
                  <a:schemeClr val="tx1"/>
                </a:solidFill>
                <a:latin typeface="+mn-lt"/>
                <a:ea typeface="+mn-ea"/>
                <a:cs typeface="+mn-cs"/>
              </a:defRPr>
            </a:lvl3pPr>
            <a:lvl4pPr marL="1371600" indent="0" algn="l" defTabSz="914400" rtl="0" eaLnBrk="1" latinLnBrk="0" hangingPunct="1">
              <a:spcBef>
                <a:spcPts val="600"/>
              </a:spcBef>
              <a:buFont typeface="Arial" charset="0"/>
              <a:buNone/>
              <a:defRPr sz="1600" b="1" kern="1200">
                <a:solidFill>
                  <a:schemeClr val="tx1"/>
                </a:solidFill>
                <a:latin typeface="+mn-lt"/>
                <a:ea typeface="+mn-ea"/>
                <a:cs typeface="+mn-cs"/>
              </a:defRPr>
            </a:lvl4pPr>
            <a:lvl5pPr marL="1828800" indent="0" algn="l" defTabSz="914400" rtl="0" eaLnBrk="1" latinLnBrk="0" hangingPunct="1">
              <a:spcBef>
                <a:spcPts val="600"/>
              </a:spcBef>
              <a:buFont typeface="Arial"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US" b="0" dirty="0"/>
              <a:t>Explosive growth</a:t>
            </a:r>
          </a:p>
        </p:txBody>
      </p:sp>
      <p:pic>
        <p:nvPicPr>
          <p:cNvPr id="15" name="Picture 14">
            <a:extLst>
              <a:ext uri="{FF2B5EF4-FFF2-40B4-BE49-F238E27FC236}">
                <a16:creationId xmlns:a16="http://schemas.microsoft.com/office/drawing/2014/main" id="{65F538A1-FD19-403B-85AB-1C731521B9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067" t="3167" r="7184" b="7195"/>
          <a:stretch/>
        </p:blipFill>
        <p:spPr>
          <a:xfrm>
            <a:off x="3086168" y="3001784"/>
            <a:ext cx="1670349" cy="1511874"/>
          </a:xfrm>
          <a:prstGeom prst="rect">
            <a:avLst/>
          </a:prstGeom>
        </p:spPr>
      </p:pic>
      <p:pic>
        <p:nvPicPr>
          <p:cNvPr id="16" name="Picture 15">
            <a:extLst>
              <a:ext uri="{FF2B5EF4-FFF2-40B4-BE49-F238E27FC236}">
                <a16:creationId xmlns:a16="http://schemas.microsoft.com/office/drawing/2014/main" id="{F8E028F2-29C3-49F9-B118-3FB9C24A98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3226026"/>
            <a:ext cx="1670349" cy="1049812"/>
          </a:xfrm>
          <a:prstGeom prst="rect">
            <a:avLst/>
          </a:prstGeom>
        </p:spPr>
      </p:pic>
      <p:sp>
        <p:nvSpPr>
          <p:cNvPr id="17" name="Text Placeholder 5">
            <a:extLst>
              <a:ext uri="{FF2B5EF4-FFF2-40B4-BE49-F238E27FC236}">
                <a16:creationId xmlns:a16="http://schemas.microsoft.com/office/drawing/2014/main" id="{A86CBFDA-1644-45E1-B070-A553311DC4D4}"/>
              </a:ext>
            </a:extLst>
          </p:cNvPr>
          <p:cNvSpPr txBox="1">
            <a:spLocks/>
          </p:cNvSpPr>
          <p:nvPr/>
        </p:nvSpPr>
        <p:spPr bwMode="gray">
          <a:xfrm>
            <a:off x="752851" y="2680076"/>
            <a:ext cx="1383846" cy="280611"/>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800" kern="1200">
                <a:solidFill>
                  <a:schemeClr val="accent4"/>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ea typeface="+mn-ea"/>
                <a:cs typeface="+mn-cs"/>
              </a:rPr>
              <a:t>Jetson TX2 </a:t>
            </a:r>
          </a:p>
        </p:txBody>
      </p:sp>
      <p:sp>
        <p:nvSpPr>
          <p:cNvPr id="18" name="Text Placeholder 5">
            <a:extLst>
              <a:ext uri="{FF2B5EF4-FFF2-40B4-BE49-F238E27FC236}">
                <a16:creationId xmlns:a16="http://schemas.microsoft.com/office/drawing/2014/main" id="{AB33197C-DF45-4F8B-8735-4988B63A0275}"/>
              </a:ext>
            </a:extLst>
          </p:cNvPr>
          <p:cNvSpPr txBox="1">
            <a:spLocks/>
          </p:cNvSpPr>
          <p:nvPr/>
        </p:nvSpPr>
        <p:spPr bwMode="gray">
          <a:xfrm>
            <a:off x="3124199" y="2680076"/>
            <a:ext cx="1520821" cy="280611"/>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800" kern="1200">
                <a:solidFill>
                  <a:schemeClr val="accent4"/>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ea typeface="+mn-ea"/>
                <a:cs typeface="+mn-cs"/>
              </a:rPr>
              <a:t>Jetson Xavier </a:t>
            </a:r>
          </a:p>
        </p:txBody>
      </p:sp>
      <p:sp>
        <p:nvSpPr>
          <p:cNvPr id="20" name="TextBox 19">
            <a:extLst>
              <a:ext uri="{FF2B5EF4-FFF2-40B4-BE49-F238E27FC236}">
                <a16:creationId xmlns:a16="http://schemas.microsoft.com/office/drawing/2014/main" id="{7C3A7EFD-2685-4D4F-831E-7D0AA7A77B8E}"/>
              </a:ext>
            </a:extLst>
          </p:cNvPr>
          <p:cNvSpPr txBox="1"/>
          <p:nvPr/>
        </p:nvSpPr>
        <p:spPr>
          <a:xfrm>
            <a:off x="3233322" y="4379893"/>
            <a:ext cx="1670349" cy="1189574"/>
          </a:xfrm>
          <a:prstGeom prst="rect">
            <a:avLst/>
          </a:prstGeom>
          <a:noFill/>
        </p:spPr>
        <p:txBody>
          <a:bodyPr wrap="none" rtlCol="0">
            <a:noAutofit/>
          </a:bodyPr>
          <a:lstStyle/>
          <a:p>
            <a:pPr algn="ctr">
              <a:spcBef>
                <a:spcPts val="600"/>
              </a:spcBef>
            </a:pPr>
            <a:r>
              <a:rPr lang="en-US" sz="1400" dirty="0"/>
              <a:t>512 core Volta GPU</a:t>
            </a:r>
          </a:p>
          <a:p>
            <a:pPr algn="ctr">
              <a:spcBef>
                <a:spcPts val="600"/>
              </a:spcBef>
            </a:pPr>
            <a:r>
              <a:rPr lang="en-US" sz="1400" dirty="0"/>
              <a:t>8 core ARM v8</a:t>
            </a:r>
          </a:p>
          <a:p>
            <a:pPr algn="ctr">
              <a:spcBef>
                <a:spcPts val="600"/>
              </a:spcBef>
            </a:pPr>
            <a:r>
              <a:rPr lang="en-US" sz="1400" dirty="0"/>
              <a:t>16 GB LPDDR4x</a:t>
            </a:r>
          </a:p>
          <a:p>
            <a:pPr algn="ctr">
              <a:spcBef>
                <a:spcPts val="600"/>
              </a:spcBef>
            </a:pPr>
            <a:r>
              <a:rPr lang="en-US" sz="1400" dirty="0"/>
              <a:t>32GB eMMC</a:t>
            </a:r>
          </a:p>
        </p:txBody>
      </p:sp>
      <p:sp>
        <p:nvSpPr>
          <p:cNvPr id="21" name="TextBox 20">
            <a:extLst>
              <a:ext uri="{FF2B5EF4-FFF2-40B4-BE49-F238E27FC236}">
                <a16:creationId xmlns:a16="http://schemas.microsoft.com/office/drawing/2014/main" id="{3AB54F38-D15B-43B0-A8B1-37A77C0E458C}"/>
              </a:ext>
            </a:extLst>
          </p:cNvPr>
          <p:cNvSpPr txBox="1"/>
          <p:nvPr/>
        </p:nvSpPr>
        <p:spPr>
          <a:xfrm>
            <a:off x="256198" y="4379893"/>
            <a:ext cx="2868002" cy="1189574"/>
          </a:xfrm>
          <a:prstGeom prst="rect">
            <a:avLst/>
          </a:prstGeom>
          <a:noFill/>
        </p:spPr>
        <p:txBody>
          <a:bodyPr wrap="square" rtlCol="0">
            <a:noAutofit/>
          </a:bodyPr>
          <a:lstStyle/>
          <a:p>
            <a:pPr algn="ctr">
              <a:spcBef>
                <a:spcPts val="600"/>
              </a:spcBef>
            </a:pPr>
            <a:r>
              <a:rPr lang="en-US" sz="1400" dirty="0"/>
              <a:t>256 core Pascal GPU</a:t>
            </a:r>
          </a:p>
          <a:p>
            <a:pPr algn="ctr">
              <a:spcBef>
                <a:spcPts val="600"/>
              </a:spcBef>
            </a:pPr>
            <a:r>
              <a:rPr lang="en-US" sz="1400" dirty="0"/>
              <a:t>4 core ARM v8 + 2 Denver cores</a:t>
            </a:r>
          </a:p>
          <a:p>
            <a:pPr algn="ctr">
              <a:spcBef>
                <a:spcPts val="600"/>
              </a:spcBef>
            </a:pPr>
            <a:r>
              <a:rPr lang="en-US" sz="1400" dirty="0"/>
              <a:t>8 GB LPDDR4x</a:t>
            </a:r>
          </a:p>
          <a:p>
            <a:pPr algn="ctr">
              <a:spcBef>
                <a:spcPts val="600"/>
              </a:spcBef>
            </a:pPr>
            <a:r>
              <a:rPr lang="en-US" sz="1400" dirty="0"/>
              <a:t>16GB eMMC</a:t>
            </a:r>
          </a:p>
        </p:txBody>
      </p:sp>
      <p:sp>
        <p:nvSpPr>
          <p:cNvPr id="22" name="TextBox 21">
            <a:extLst>
              <a:ext uri="{FF2B5EF4-FFF2-40B4-BE49-F238E27FC236}">
                <a16:creationId xmlns:a16="http://schemas.microsoft.com/office/drawing/2014/main" id="{97DD2B0C-85D3-4358-85D1-EBB456728EDC}"/>
              </a:ext>
            </a:extLst>
          </p:cNvPr>
          <p:cNvSpPr txBox="1"/>
          <p:nvPr/>
        </p:nvSpPr>
        <p:spPr>
          <a:xfrm>
            <a:off x="2918058" y="5738336"/>
            <a:ext cx="2034942" cy="738664"/>
          </a:xfrm>
          <a:prstGeom prst="rect">
            <a:avLst/>
          </a:prstGeom>
          <a:noFill/>
        </p:spPr>
        <p:txBody>
          <a:bodyPr wrap="square" rtlCol="0">
            <a:noAutofit/>
          </a:bodyPr>
          <a:lstStyle/>
          <a:p>
            <a:pPr algn="ctr">
              <a:spcBef>
                <a:spcPts val="600"/>
              </a:spcBef>
            </a:pPr>
            <a:r>
              <a:rPr lang="en-US" sz="1400" dirty="0"/>
              <a:t>20x performance</a:t>
            </a:r>
          </a:p>
          <a:p>
            <a:pPr algn="ctr">
              <a:spcBef>
                <a:spcPts val="600"/>
              </a:spcBef>
            </a:pPr>
            <a:r>
              <a:rPr lang="en-US" sz="1400" dirty="0"/>
              <a:t>10x energy efficiency</a:t>
            </a:r>
          </a:p>
        </p:txBody>
      </p:sp>
      <p:pic>
        <p:nvPicPr>
          <p:cNvPr id="23" name="Picture 22">
            <a:extLst>
              <a:ext uri="{FF2B5EF4-FFF2-40B4-BE49-F238E27FC236}">
                <a16:creationId xmlns:a16="http://schemas.microsoft.com/office/drawing/2014/main" id="{C8B6C37A-0C66-4415-9EEA-34BDCA52F4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8366" y="2461596"/>
            <a:ext cx="2237432" cy="1423566"/>
          </a:xfrm>
          <a:prstGeom prst="rect">
            <a:avLst/>
          </a:prstGeom>
        </p:spPr>
      </p:pic>
      <p:pic>
        <p:nvPicPr>
          <p:cNvPr id="24" name="Picture 23">
            <a:extLst>
              <a:ext uri="{FF2B5EF4-FFF2-40B4-BE49-F238E27FC236}">
                <a16:creationId xmlns:a16="http://schemas.microsoft.com/office/drawing/2014/main" id="{1D188643-699D-4E66-8C01-D8DD624336D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830" r="4258"/>
          <a:stretch/>
        </p:blipFill>
        <p:spPr>
          <a:xfrm>
            <a:off x="6297276" y="3750932"/>
            <a:ext cx="2389524" cy="1709930"/>
          </a:xfrm>
          <a:prstGeom prst="rect">
            <a:avLst/>
          </a:prstGeom>
        </p:spPr>
      </p:pic>
      <p:sp>
        <p:nvSpPr>
          <p:cNvPr id="25" name="TextBox 24">
            <a:extLst>
              <a:ext uri="{FF2B5EF4-FFF2-40B4-BE49-F238E27FC236}">
                <a16:creationId xmlns:a16="http://schemas.microsoft.com/office/drawing/2014/main" id="{934F2BE1-3314-4C0E-8EE3-FC63CC05CFE9}"/>
              </a:ext>
            </a:extLst>
          </p:cNvPr>
          <p:cNvSpPr txBox="1"/>
          <p:nvPr/>
        </p:nvSpPr>
        <p:spPr>
          <a:xfrm>
            <a:off x="6297276" y="5569467"/>
            <a:ext cx="2389524" cy="307777"/>
          </a:xfrm>
          <a:prstGeom prst="rect">
            <a:avLst/>
          </a:prstGeom>
          <a:noFill/>
        </p:spPr>
        <p:txBody>
          <a:bodyPr wrap="square" rtlCol="0">
            <a:noAutofit/>
          </a:bodyPr>
          <a:lstStyle/>
          <a:p>
            <a:pPr algn="ctr"/>
            <a:r>
              <a:rPr lang="en-US" sz="1400" dirty="0"/>
              <a:t>Coming in fall 2018</a:t>
            </a:r>
          </a:p>
        </p:txBody>
      </p:sp>
      <p:sp>
        <p:nvSpPr>
          <p:cNvPr id="26" name="Content Placeholder 2">
            <a:extLst>
              <a:ext uri="{FF2B5EF4-FFF2-40B4-BE49-F238E27FC236}">
                <a16:creationId xmlns:a16="http://schemas.microsoft.com/office/drawing/2014/main" id="{DC328A57-A868-40E4-B022-E2E2C94ABEE5}"/>
              </a:ext>
            </a:extLst>
          </p:cNvPr>
          <p:cNvSpPr txBox="1">
            <a:spLocks/>
          </p:cNvSpPr>
          <p:nvPr/>
        </p:nvSpPr>
        <p:spPr>
          <a:xfrm>
            <a:off x="457200" y="2057400"/>
            <a:ext cx="4040188" cy="446088"/>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685800">
              <a:lnSpc>
                <a:spcPct val="95000"/>
              </a:lnSpc>
              <a:spcBef>
                <a:spcPts val="800"/>
              </a:spcBef>
              <a:spcAft>
                <a:spcPts val="450"/>
              </a:spcAft>
              <a:buFont typeface="Arial" panose="020B0604020202020204" pitchFamily="34" charset="0"/>
              <a:buChar char="​"/>
              <a:defRPr/>
            </a:pPr>
            <a:r>
              <a:rPr lang="en-US" sz="2000" dirty="0"/>
              <a:t>GPUs</a:t>
            </a:r>
          </a:p>
        </p:txBody>
      </p:sp>
      <p:sp>
        <p:nvSpPr>
          <p:cNvPr id="27" name="Content Placeholder 7">
            <a:extLst>
              <a:ext uri="{FF2B5EF4-FFF2-40B4-BE49-F238E27FC236}">
                <a16:creationId xmlns:a16="http://schemas.microsoft.com/office/drawing/2014/main" id="{18B5E4B2-9CB1-437F-B25D-3F64CB8A46C2}"/>
              </a:ext>
            </a:extLst>
          </p:cNvPr>
          <p:cNvSpPr txBox="1">
            <a:spLocks/>
          </p:cNvSpPr>
          <p:nvPr/>
        </p:nvSpPr>
        <p:spPr>
          <a:xfrm>
            <a:off x="6463338" y="1995322"/>
            <a:ext cx="2057400" cy="446088"/>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charset="0"/>
              <a:buNone/>
            </a:pPr>
            <a:r>
              <a:rPr lang="en-IN" sz="2000" dirty="0"/>
              <a:t>TPUs</a:t>
            </a:r>
          </a:p>
        </p:txBody>
      </p:sp>
      <p:cxnSp>
        <p:nvCxnSpPr>
          <p:cNvPr id="4" name="Straight Connector 3"/>
          <p:cNvCxnSpPr/>
          <p:nvPr/>
        </p:nvCxnSpPr>
        <p:spPr>
          <a:xfrm>
            <a:off x="5744019" y="2286001"/>
            <a:ext cx="1" cy="3415923"/>
          </a:xfrm>
          <a:prstGeom prst="line">
            <a:avLst/>
          </a:prstGeom>
          <a:ln w="12700">
            <a:solidFill>
              <a:srgbClr val="1032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273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A685E-83B7-4215-BFD4-C97A83E17E07}"/>
              </a:ext>
            </a:extLst>
          </p:cNvPr>
          <p:cNvSpPr>
            <a:spLocks noGrp="1"/>
          </p:cNvSpPr>
          <p:nvPr>
            <p:ph type="title"/>
          </p:nvPr>
        </p:nvSpPr>
        <p:spPr/>
        <p:txBody>
          <a:bodyPr>
            <a:noAutofit/>
          </a:bodyPr>
          <a:lstStyle/>
          <a:p>
            <a:r>
              <a:rPr lang="en-US" dirty="0"/>
              <a:t>CPUs for DL</a:t>
            </a:r>
          </a:p>
        </p:txBody>
      </p:sp>
      <p:sp>
        <p:nvSpPr>
          <p:cNvPr id="7" name="Content Placeholder 6">
            <a:extLst>
              <a:ext uri="{FF2B5EF4-FFF2-40B4-BE49-F238E27FC236}">
                <a16:creationId xmlns:a16="http://schemas.microsoft.com/office/drawing/2014/main" id="{F724C858-5D1F-4425-9872-72DCB01F9988}"/>
              </a:ext>
            </a:extLst>
          </p:cNvPr>
          <p:cNvSpPr>
            <a:spLocks noGrp="1"/>
          </p:cNvSpPr>
          <p:nvPr>
            <p:ph sz="half" idx="4294967295"/>
          </p:nvPr>
        </p:nvSpPr>
        <p:spPr>
          <a:xfrm>
            <a:off x="457200" y="2133600"/>
            <a:ext cx="4053016" cy="2819400"/>
          </a:xfrm>
        </p:spPr>
        <p:txBody>
          <a:bodyPr/>
          <a:lstStyle/>
          <a:p>
            <a:pPr marL="342000" indent="-342000">
              <a:buFont typeface="Arial" panose="020B0604020202020204" pitchFamily="34" charset="0"/>
              <a:buChar char="•"/>
            </a:pPr>
            <a:r>
              <a:rPr lang="en-US" sz="1800" dirty="0"/>
              <a:t>It is very tempting to use existing CPU infrastructure (e.g., Big DL)</a:t>
            </a:r>
          </a:p>
          <a:p>
            <a:pPr marL="342000" indent="-342000">
              <a:buFont typeface="Arial" panose="020B0604020202020204" pitchFamily="34" charset="0"/>
              <a:buChar char="•"/>
            </a:pPr>
            <a:r>
              <a:rPr lang="en-US" sz="1800" dirty="0"/>
              <a:t>Download the latest Intel MKL-DNN libraries and Intel-optimized frameworks (e.g., TensorFlow)</a:t>
            </a:r>
          </a:p>
          <a:p>
            <a:pPr marL="342000" indent="-342000">
              <a:buFont typeface="Arial" panose="020B0604020202020204" pitchFamily="34" charset="0"/>
              <a:buChar char="•"/>
            </a:pPr>
            <a:r>
              <a:rPr lang="en-US" sz="1800" dirty="0"/>
              <a:t>Running on a cluster may</a:t>
            </a:r>
            <a:br>
              <a:rPr lang="en-US" sz="1800" dirty="0"/>
            </a:br>
            <a:r>
              <a:rPr lang="en-US" sz="1800" dirty="0"/>
              <a:t>also work</a:t>
            </a:r>
          </a:p>
          <a:p>
            <a:pPr marL="342000" indent="-342000">
              <a:buFont typeface="Arial" panose="020B0604020202020204" pitchFamily="34" charset="0"/>
              <a:buChar char="•"/>
            </a:pPr>
            <a:r>
              <a:rPr lang="en-US" sz="1800" dirty="0"/>
              <a:t>But, consider just inserting GPUs into existing machines</a:t>
            </a:r>
          </a:p>
        </p:txBody>
      </p:sp>
      <p:sp>
        <p:nvSpPr>
          <p:cNvPr id="12" name="Content Placeholder 2">
            <a:extLst>
              <a:ext uri="{FF2B5EF4-FFF2-40B4-BE49-F238E27FC236}">
                <a16:creationId xmlns:a16="http://schemas.microsoft.com/office/drawing/2014/main" id="{0DDF07DC-084D-4AFF-93AD-535E39F531C0}"/>
              </a:ext>
            </a:extLst>
          </p:cNvPr>
          <p:cNvSpPr txBox="1">
            <a:spLocks/>
          </p:cNvSpPr>
          <p:nvPr/>
        </p:nvSpPr>
        <p:spPr>
          <a:xfrm>
            <a:off x="457200" y="1600201"/>
            <a:ext cx="8229600" cy="457199"/>
          </a:xfrm>
          <a:prstGeom prst="rect">
            <a:avLst/>
          </a:prstGeom>
        </p:spPr>
        <p:txBody>
          <a:bodyPr vert="horz" lIns="91440" tIns="45720" rIns="91440" bIns="45720" rtlCol="0" anchor="ctr">
            <a:noAutofit/>
          </a:bodyPr>
          <a:lstStyle>
            <a:lvl1pPr marL="0" indent="0" algn="l" defTabSz="914400" rtl="0" eaLnBrk="1" latinLnBrk="0" hangingPunct="1">
              <a:spcBef>
                <a:spcPts val="600"/>
              </a:spcBef>
              <a:buFont typeface="Arial" charset="0"/>
              <a:buNone/>
              <a:defRPr sz="2400" b="1" kern="1200">
                <a:solidFill>
                  <a:schemeClr val="tx1"/>
                </a:solidFill>
                <a:latin typeface="+mn-lt"/>
                <a:ea typeface="+mn-ea"/>
                <a:cs typeface="+mn-cs"/>
              </a:defRPr>
            </a:lvl1pPr>
            <a:lvl2pPr marL="457200" indent="0" algn="l" defTabSz="914400" rtl="0" eaLnBrk="1" latinLnBrk="0" hangingPunct="1">
              <a:spcBef>
                <a:spcPts val="600"/>
              </a:spcBef>
              <a:buFont typeface="Arial" charset="0"/>
              <a:buNone/>
              <a:defRPr sz="2000" b="1" i="0" u="none" kern="1200">
                <a:solidFill>
                  <a:schemeClr val="tx1"/>
                </a:solidFill>
                <a:latin typeface="+mn-lt"/>
                <a:ea typeface="+mn-ea"/>
                <a:cs typeface="+mn-cs"/>
              </a:defRPr>
            </a:lvl2pPr>
            <a:lvl3pPr marL="914400" indent="0" algn="l" defTabSz="914400" rtl="0" eaLnBrk="1" latinLnBrk="0" hangingPunct="1">
              <a:spcBef>
                <a:spcPts val="600"/>
              </a:spcBef>
              <a:buFont typeface="Arial" charset="0"/>
              <a:buNone/>
              <a:defRPr sz="1800" b="1" kern="1200">
                <a:solidFill>
                  <a:schemeClr val="tx1"/>
                </a:solidFill>
                <a:latin typeface="+mn-lt"/>
                <a:ea typeface="+mn-ea"/>
                <a:cs typeface="+mn-cs"/>
              </a:defRPr>
            </a:lvl3pPr>
            <a:lvl4pPr marL="1371600" indent="0" algn="l" defTabSz="914400" rtl="0" eaLnBrk="1" latinLnBrk="0" hangingPunct="1">
              <a:spcBef>
                <a:spcPts val="600"/>
              </a:spcBef>
              <a:buFont typeface="Arial" charset="0"/>
              <a:buNone/>
              <a:defRPr sz="1600" b="1" kern="1200">
                <a:solidFill>
                  <a:schemeClr val="tx1"/>
                </a:solidFill>
                <a:latin typeface="+mn-lt"/>
                <a:ea typeface="+mn-ea"/>
                <a:cs typeface="+mn-cs"/>
              </a:defRPr>
            </a:lvl4pPr>
            <a:lvl5pPr marL="1828800" indent="0" algn="l" defTabSz="914400" rtl="0" eaLnBrk="1" latinLnBrk="0" hangingPunct="1">
              <a:spcBef>
                <a:spcPts val="600"/>
              </a:spcBef>
              <a:buFont typeface="Arial"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marL="342000" indent="-342000"/>
            <a:r>
              <a:rPr lang="en-US" sz="2000" b="0" dirty="0"/>
              <a:t>Yes, you can use CPUs, but mainly for inference</a:t>
            </a:r>
          </a:p>
        </p:txBody>
      </p:sp>
      <p:pic>
        <p:nvPicPr>
          <p:cNvPr id="26" name="Picture 25">
            <a:extLst>
              <a:ext uri="{FF2B5EF4-FFF2-40B4-BE49-F238E27FC236}">
                <a16:creationId xmlns:a16="http://schemas.microsoft.com/office/drawing/2014/main" id="{86793188-F493-45AF-BCEB-F5B84767E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194" y="5002098"/>
            <a:ext cx="3124200" cy="1499616"/>
          </a:xfrm>
          <a:prstGeom prst="rect">
            <a:avLst/>
          </a:prstGeom>
        </p:spPr>
      </p:pic>
      <p:pic>
        <p:nvPicPr>
          <p:cNvPr id="27" name="Picture 26">
            <a:extLst>
              <a:ext uri="{FF2B5EF4-FFF2-40B4-BE49-F238E27FC236}">
                <a16:creationId xmlns:a16="http://schemas.microsoft.com/office/drawing/2014/main" id="{32F5EBD0-57DB-44FE-9B8F-CCAFF789AFF0}"/>
              </a:ext>
            </a:extLst>
          </p:cNvPr>
          <p:cNvPicPr>
            <a:picLocks noChangeAspect="1"/>
          </p:cNvPicPr>
          <p:nvPr/>
        </p:nvPicPr>
        <p:blipFill rotWithShape="1">
          <a:blip r:embed="rId3">
            <a:extLst>
              <a:ext uri="{28A0092B-C50C-407E-A947-70E740481C1C}">
                <a14:useLocalDpi xmlns:a14="http://schemas.microsoft.com/office/drawing/2010/main" val="0"/>
              </a:ext>
            </a:extLst>
          </a:blip>
          <a:srcRect r="2673"/>
          <a:stretch/>
        </p:blipFill>
        <p:spPr>
          <a:xfrm>
            <a:off x="5056429" y="2133600"/>
            <a:ext cx="3630372" cy="3048000"/>
          </a:xfrm>
          <a:prstGeom prst="rect">
            <a:avLst/>
          </a:prstGeom>
        </p:spPr>
      </p:pic>
      <p:sp>
        <p:nvSpPr>
          <p:cNvPr id="28" name="Text Placeholder 5">
            <a:extLst>
              <a:ext uri="{FF2B5EF4-FFF2-40B4-BE49-F238E27FC236}">
                <a16:creationId xmlns:a16="http://schemas.microsoft.com/office/drawing/2014/main" id="{998BB62D-9361-4581-A037-5051E5D4AA74}"/>
              </a:ext>
            </a:extLst>
          </p:cNvPr>
          <p:cNvSpPr txBox="1">
            <a:spLocks/>
          </p:cNvSpPr>
          <p:nvPr/>
        </p:nvSpPr>
        <p:spPr bwMode="gray">
          <a:xfrm>
            <a:off x="5183188" y="5429101"/>
            <a:ext cx="3503611" cy="492125"/>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800" kern="1200">
                <a:solidFill>
                  <a:schemeClr val="accent4"/>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ea typeface="+mn-ea"/>
                <a:cs typeface="+mn-cs"/>
              </a:rPr>
              <a:t>New CPUs are benchmarked </a:t>
            </a:r>
            <a:br>
              <a:rPr kumimoji="0" lang="en-US" sz="1800" b="0" i="0" u="none" strike="noStrike" kern="1200" cap="none" spc="0" normalizeH="0" baseline="0" noProof="0" dirty="0">
                <a:ln>
                  <a:noFill/>
                </a:ln>
                <a:solidFill>
                  <a:schemeClr val="tx1"/>
                </a:solidFill>
                <a:effectLst/>
                <a:uLnTx/>
                <a:uFillTx/>
                <a:ea typeface="+mn-ea"/>
                <a:cs typeface="+mn-cs"/>
              </a:rPr>
            </a:br>
            <a:r>
              <a:rPr kumimoji="0" lang="en-US" sz="1800" b="0" i="0" u="none" strike="noStrike" kern="1200" cap="none" spc="0" normalizeH="0" baseline="0" noProof="0" dirty="0">
                <a:ln>
                  <a:noFill/>
                </a:ln>
                <a:solidFill>
                  <a:schemeClr val="tx1"/>
                </a:solidFill>
                <a:effectLst/>
                <a:uLnTx/>
                <a:uFillTx/>
                <a:ea typeface="+mn-ea"/>
                <a:cs typeface="+mn-cs"/>
              </a:rPr>
              <a:t>for DL</a:t>
            </a:r>
          </a:p>
        </p:txBody>
      </p:sp>
    </p:spTree>
    <p:extLst>
      <p:ext uri="{BB962C8B-B14F-4D97-AF65-F5344CB8AC3E}">
        <p14:creationId xmlns:p14="http://schemas.microsoft.com/office/powerpoint/2010/main" val="537826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noAutofit/>
          </a:bodyPr>
          <a:lstStyle/>
          <a:p>
            <a:r>
              <a:rPr lang="en-US" dirty="0"/>
              <a:t>Adversarial Examples</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a:xfrm>
            <a:off x="457200" y="1600200"/>
            <a:ext cx="4114800" cy="4525963"/>
          </a:xfrm>
        </p:spPr>
        <p:txBody>
          <a:bodyPr>
            <a:noAutofit/>
          </a:bodyPr>
          <a:lstStyle/>
          <a:p>
            <a:r>
              <a:rPr lang="en-US" sz="2400" dirty="0"/>
              <a:t>Neural networks can sometimes be fooled.</a:t>
            </a:r>
          </a:p>
          <a:p>
            <a:r>
              <a:rPr lang="en-US" sz="2400" dirty="0"/>
              <a:t>It exposes our lack of fundamental understanding about NNs.</a:t>
            </a:r>
          </a:p>
          <a:p>
            <a:r>
              <a:rPr lang="en-US" sz="2400" dirty="0"/>
              <a:t>If you know the NN, you can confuse it.</a:t>
            </a:r>
          </a:p>
          <a:p>
            <a:r>
              <a:rPr lang="en-US" sz="2400" dirty="0"/>
              <a:t>Rotation/zoom works, too.</a:t>
            </a:r>
          </a:p>
          <a:p>
            <a:r>
              <a:rPr lang="en-US" sz="2400" dirty="0"/>
              <a:t>If you can call NN via API, that’s enough.</a:t>
            </a:r>
          </a:p>
        </p:txBody>
      </p:sp>
      <p:pic>
        <p:nvPicPr>
          <p:cNvPr id="8" name="Picture 7">
            <a:extLst>
              <a:ext uri="{FF2B5EF4-FFF2-40B4-BE49-F238E27FC236}">
                <a16:creationId xmlns:a16="http://schemas.microsoft.com/office/drawing/2014/main" id="{00DA712C-BDAD-1146-A204-8F0B1BB86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131" y="1600200"/>
            <a:ext cx="4007669" cy="3302000"/>
          </a:xfrm>
          <a:prstGeom prst="rect">
            <a:avLst/>
          </a:prstGeom>
        </p:spPr>
      </p:pic>
      <p:sp>
        <p:nvSpPr>
          <p:cNvPr id="9" name="Rectangle 8">
            <a:extLst>
              <a:ext uri="{FF2B5EF4-FFF2-40B4-BE49-F238E27FC236}">
                <a16:creationId xmlns:a16="http://schemas.microsoft.com/office/drawing/2014/main" id="{8073A827-3FED-1145-BB9B-24BC31E6CC5C}"/>
              </a:ext>
            </a:extLst>
          </p:cNvPr>
          <p:cNvSpPr/>
          <p:nvPr/>
        </p:nvSpPr>
        <p:spPr>
          <a:xfrm>
            <a:off x="5638800" y="4914557"/>
            <a:ext cx="3048000" cy="275281"/>
          </a:xfrm>
          <a:prstGeom prst="rect">
            <a:avLst/>
          </a:prstGeom>
        </p:spPr>
        <p:txBody>
          <a:bodyPr wrap="square" anchor="t">
            <a:noAutofit/>
          </a:bodyPr>
          <a:lstStyle/>
          <a:p>
            <a:pPr algn="r"/>
            <a:r>
              <a:rPr lang="en-US" sz="1200" dirty="0">
                <a:solidFill>
                  <a:schemeClr val="bg1">
                    <a:lumMod val="50000"/>
                  </a:schemeClr>
                </a:solidFill>
              </a:rPr>
              <a:t>https://www.labsix.org/physical-objects-that-fool-neural-nets/</a:t>
            </a:r>
          </a:p>
        </p:txBody>
      </p:sp>
    </p:spTree>
    <p:extLst>
      <p:ext uri="{BB962C8B-B14F-4D97-AF65-F5344CB8AC3E}">
        <p14:creationId xmlns:p14="http://schemas.microsoft.com/office/powerpoint/2010/main" val="3893741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lstStyle/>
          <a:p>
            <a:r>
              <a:rPr lang="en-US" dirty="0"/>
              <a:t>Interpretability</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a:xfrm>
            <a:off x="457200" y="1600200"/>
            <a:ext cx="4800600" cy="4525963"/>
          </a:xfrm>
        </p:spPr>
        <p:txBody>
          <a:bodyPr/>
          <a:lstStyle/>
          <a:p>
            <a:r>
              <a:rPr lang="en-US" sz="2200" dirty="0"/>
              <a:t>DL systems are really, really good. </a:t>
            </a:r>
          </a:p>
          <a:p>
            <a:r>
              <a:rPr lang="en-US" sz="2200" dirty="0"/>
              <a:t>But they do make mistakes.</a:t>
            </a:r>
          </a:p>
          <a:p>
            <a:r>
              <a:rPr lang="en-US" sz="2200" dirty="0"/>
              <a:t>Can we build trust?</a:t>
            </a:r>
          </a:p>
          <a:p>
            <a:r>
              <a:rPr lang="en-US" sz="2200" dirty="0"/>
              <a:t>How do we </a:t>
            </a:r>
            <a:r>
              <a:rPr lang="en-US" sz="2200" b="1" dirty="0"/>
              <a:t>verify</a:t>
            </a:r>
            <a:r>
              <a:rPr lang="en-US" sz="2200" dirty="0"/>
              <a:t> what </a:t>
            </a:r>
            <a:br>
              <a:rPr lang="en-US" sz="2200" dirty="0"/>
            </a:br>
            <a:r>
              <a:rPr lang="en-US" sz="2200" dirty="0"/>
              <a:t>they learned?</a:t>
            </a:r>
          </a:p>
          <a:p>
            <a:r>
              <a:rPr lang="en-US" sz="2200" dirty="0"/>
              <a:t>DL systems </a:t>
            </a:r>
            <a:r>
              <a:rPr lang="en-US" sz="2200" b="1" dirty="0"/>
              <a:t>are</a:t>
            </a:r>
            <a:r>
              <a:rPr lang="en-US" sz="2200" dirty="0"/>
              <a:t> deterministic.</a:t>
            </a:r>
          </a:p>
          <a:p>
            <a:r>
              <a:rPr lang="en-US" sz="2200" dirty="0"/>
              <a:t>But, the data inputs are not.</a:t>
            </a:r>
          </a:p>
          <a:p>
            <a:r>
              <a:rPr lang="en-US" sz="2200" dirty="0"/>
              <a:t>Some things are rare and confuse people as well.</a:t>
            </a:r>
          </a:p>
          <a:p>
            <a:r>
              <a:rPr lang="en-US" sz="2200" dirty="0"/>
              <a:t>DL systems can have hundreds of millions of neurons.</a:t>
            </a:r>
          </a:p>
          <a:p>
            <a:r>
              <a:rPr lang="en-US" sz="2200" dirty="0"/>
              <a:t>How do we debug them?</a:t>
            </a:r>
          </a:p>
        </p:txBody>
      </p:sp>
      <p:pic>
        <p:nvPicPr>
          <p:cNvPr id="5" name="Picture 4">
            <a:extLst>
              <a:ext uri="{FF2B5EF4-FFF2-40B4-BE49-F238E27FC236}">
                <a16:creationId xmlns:a16="http://schemas.microsoft.com/office/drawing/2014/main" id="{03C1BB86-0C25-0044-A017-6ED17F2B2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600200"/>
            <a:ext cx="3276600" cy="2978727"/>
          </a:xfrm>
          <a:prstGeom prst="rect">
            <a:avLst/>
          </a:prstGeom>
        </p:spPr>
      </p:pic>
    </p:spTree>
    <p:extLst>
      <p:ext uri="{BB962C8B-B14F-4D97-AF65-F5344CB8AC3E}">
        <p14:creationId xmlns:p14="http://schemas.microsoft.com/office/powerpoint/2010/main" val="1257969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lstStyle/>
          <a:p>
            <a:r>
              <a:rPr lang="en-US" dirty="0"/>
              <a:t>Model QA</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p:txBody>
          <a:bodyPr/>
          <a:lstStyle/>
          <a:p>
            <a:r>
              <a:rPr lang="en-US" sz="2600" dirty="0"/>
              <a:t>Once the model is deployed, how do we ensure that it continues to work well?</a:t>
            </a:r>
          </a:p>
          <a:p>
            <a:r>
              <a:rPr lang="en-US" sz="2600" dirty="0"/>
              <a:t>What about dataset drift?</a:t>
            </a:r>
          </a:p>
          <a:p>
            <a:r>
              <a:rPr lang="en-US" sz="2600" dirty="0"/>
              <a:t>What about concept drift?</a:t>
            </a:r>
          </a:p>
          <a:p>
            <a:r>
              <a:rPr lang="en-US" sz="2600" dirty="0"/>
              <a:t>What about biases?</a:t>
            </a:r>
          </a:p>
          <a:p>
            <a:r>
              <a:rPr lang="en-US" sz="2600" dirty="0"/>
              <a:t>Model performance needs to be constantly assessed.</a:t>
            </a:r>
          </a:p>
          <a:p>
            <a:r>
              <a:rPr lang="en-US" sz="2600" dirty="0"/>
              <a:t>Models need to be constantly retrained.</a:t>
            </a:r>
          </a:p>
          <a:p>
            <a:r>
              <a:rPr lang="en-US" sz="2600" dirty="0"/>
              <a:t>Additional data needs to be constantly collected.</a:t>
            </a:r>
          </a:p>
          <a:p>
            <a:r>
              <a:rPr lang="en-US" sz="2600" dirty="0"/>
              <a:t>DL applications need to be designed to be self-improving.</a:t>
            </a:r>
          </a:p>
        </p:txBody>
      </p:sp>
    </p:spTree>
    <p:extLst>
      <p:ext uri="{BB962C8B-B14F-4D97-AF65-F5344CB8AC3E}">
        <p14:creationId xmlns:p14="http://schemas.microsoft.com/office/powerpoint/2010/main" val="2191303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noAutofit/>
          </a:bodyPr>
          <a:lstStyle/>
          <a:p>
            <a:r>
              <a:rPr lang="en-US" dirty="0"/>
              <a:t>Learning Like a Human</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a:xfrm>
            <a:off x="457200" y="1600200"/>
            <a:ext cx="5334000" cy="4525963"/>
          </a:xfrm>
        </p:spPr>
        <p:txBody>
          <a:bodyPr>
            <a:noAutofit/>
          </a:bodyPr>
          <a:lstStyle/>
          <a:p>
            <a:r>
              <a:rPr lang="en-US" sz="2600" dirty="0"/>
              <a:t>Neural networks today require millions of examples</a:t>
            </a:r>
          </a:p>
          <a:p>
            <a:pPr lvl="1"/>
            <a:r>
              <a:rPr lang="en-US" sz="2400" dirty="0"/>
              <a:t>ImageNet 22K</a:t>
            </a:r>
          </a:p>
          <a:p>
            <a:r>
              <a:rPr lang="en-US" sz="2600" dirty="0"/>
              <a:t>We don’t learn that way</a:t>
            </a:r>
          </a:p>
          <a:p>
            <a:r>
              <a:rPr lang="en-US" sz="2600" dirty="0"/>
              <a:t>Techniques such as transfer learning and curriculum learning don’t quite work like this</a:t>
            </a:r>
          </a:p>
          <a:p>
            <a:r>
              <a:rPr lang="en-US" sz="2600" dirty="0"/>
              <a:t>Perhaps this indicates that the structure of retained information in NNs is very different from the brain</a:t>
            </a:r>
          </a:p>
        </p:txBody>
      </p:sp>
      <p:pic>
        <p:nvPicPr>
          <p:cNvPr id="12" name="Picture 11">
            <a:extLst>
              <a:ext uri="{FF2B5EF4-FFF2-40B4-BE49-F238E27FC236}">
                <a16:creationId xmlns:a16="http://schemas.microsoft.com/office/drawing/2014/main" id="{31C1BE0A-2DB1-0B43-B4E0-2B20230F5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600200"/>
            <a:ext cx="2514600" cy="2640330"/>
          </a:xfrm>
          <a:prstGeom prst="rect">
            <a:avLst/>
          </a:prstGeom>
        </p:spPr>
      </p:pic>
      <p:sp>
        <p:nvSpPr>
          <p:cNvPr id="13" name="Rectangle 12">
            <a:extLst>
              <a:ext uri="{FF2B5EF4-FFF2-40B4-BE49-F238E27FC236}">
                <a16:creationId xmlns:a16="http://schemas.microsoft.com/office/drawing/2014/main" id="{C5E171C4-9508-1147-A5E7-09114A886763}"/>
              </a:ext>
            </a:extLst>
          </p:cNvPr>
          <p:cNvSpPr/>
          <p:nvPr/>
        </p:nvSpPr>
        <p:spPr>
          <a:xfrm>
            <a:off x="6172201" y="4243168"/>
            <a:ext cx="2514600" cy="954107"/>
          </a:xfrm>
          <a:prstGeom prst="rect">
            <a:avLst/>
          </a:prstGeom>
        </p:spPr>
        <p:txBody>
          <a:bodyPr wrap="square">
            <a:noAutofit/>
          </a:bodyPr>
          <a:lstStyle/>
          <a:p>
            <a:pPr algn="ctr"/>
            <a:r>
              <a:rPr lang="en-US" sz="1400" dirty="0"/>
              <a:t>A </a:t>
            </a:r>
            <a:r>
              <a:rPr lang="en-US" sz="1400" b="1" dirty="0"/>
              <a:t>globular cluster</a:t>
            </a:r>
            <a:r>
              <a:rPr lang="en-US" sz="1400" dirty="0"/>
              <a:t> is a </a:t>
            </a:r>
            <a:r>
              <a:rPr lang="en-US" sz="1400" dirty="0">
                <a:hlinkClick r:id="rId3"/>
              </a:rPr>
              <a:t>spherical</a:t>
            </a:r>
            <a:r>
              <a:rPr lang="en-US" sz="1400" dirty="0"/>
              <a:t> collection of </a:t>
            </a:r>
            <a:r>
              <a:rPr lang="en-US" sz="1400" dirty="0">
                <a:hlinkClick r:id="rId4"/>
              </a:rPr>
              <a:t>stars</a:t>
            </a:r>
            <a:r>
              <a:rPr lang="en-US" sz="1400" dirty="0"/>
              <a:t> that orbits a </a:t>
            </a:r>
            <a:r>
              <a:rPr lang="en-US" sz="1400" dirty="0">
                <a:hlinkClick r:id="rId5"/>
              </a:rPr>
              <a:t>galactic core</a:t>
            </a:r>
            <a:r>
              <a:rPr lang="en-US" sz="1400" dirty="0"/>
              <a:t> as a </a:t>
            </a:r>
            <a:r>
              <a:rPr lang="en-US" sz="1400" dirty="0">
                <a:hlinkClick r:id="rId6"/>
              </a:rPr>
              <a:t>satellite</a:t>
            </a:r>
            <a:r>
              <a:rPr lang="en-US" sz="1400" dirty="0"/>
              <a:t>.</a:t>
            </a:r>
          </a:p>
        </p:txBody>
      </p:sp>
    </p:spTree>
    <p:extLst>
      <p:ext uri="{BB962C8B-B14F-4D97-AF65-F5344CB8AC3E}">
        <p14:creationId xmlns:p14="http://schemas.microsoft.com/office/powerpoint/2010/main" val="343418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noAutofit/>
          </a:bodyPr>
          <a:lstStyle/>
          <a:p>
            <a:r>
              <a:rPr lang="en-US" dirty="0"/>
              <a:t>The Technique</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a:xfrm>
            <a:off x="457200" y="1600200"/>
            <a:ext cx="4648200" cy="4525963"/>
          </a:xfrm>
        </p:spPr>
        <p:txBody>
          <a:bodyPr>
            <a:noAutofit/>
          </a:bodyPr>
          <a:lstStyle/>
          <a:p>
            <a:r>
              <a:rPr lang="en-US" sz="2800" dirty="0"/>
              <a:t>Activations need to be nonlinear in order not to collapse across layers</a:t>
            </a:r>
          </a:p>
          <a:p>
            <a:r>
              <a:rPr lang="en-US" sz="2800" dirty="0"/>
              <a:t>Sigmoids are relatively computationally intensive</a:t>
            </a:r>
          </a:p>
          <a:p>
            <a:r>
              <a:rPr lang="en-US" sz="2800" dirty="0"/>
              <a:t>Also saturate away </a:t>
            </a:r>
            <a:br>
              <a:rPr lang="en-US" sz="2800" dirty="0"/>
            </a:br>
            <a:r>
              <a:rPr lang="en-US" sz="2800" dirty="0"/>
              <a:t>from zero</a:t>
            </a:r>
          </a:p>
          <a:p>
            <a:r>
              <a:rPr lang="en-US" sz="2800" dirty="0"/>
              <a:t>Rectified linear unit (ReLu) is one solution</a:t>
            </a:r>
          </a:p>
        </p:txBody>
      </p:sp>
      <p:grpSp>
        <p:nvGrpSpPr>
          <p:cNvPr id="6" name="Group 5">
            <a:extLst>
              <a:ext uri="{FF2B5EF4-FFF2-40B4-BE49-F238E27FC236}">
                <a16:creationId xmlns:a16="http://schemas.microsoft.com/office/drawing/2014/main" id="{91F639E3-531E-44C7-BE63-04A2F927BFF8}"/>
              </a:ext>
            </a:extLst>
          </p:cNvPr>
          <p:cNvGrpSpPr/>
          <p:nvPr/>
        </p:nvGrpSpPr>
        <p:grpSpPr>
          <a:xfrm>
            <a:off x="6229875" y="1676400"/>
            <a:ext cx="1928699" cy="1774800"/>
            <a:chOff x="6229875" y="1535750"/>
            <a:chExt cx="1928699" cy="1774800"/>
          </a:xfrm>
        </p:grpSpPr>
        <p:cxnSp>
          <p:nvCxnSpPr>
            <p:cNvPr id="11" name="Shape 1320">
              <a:extLst>
                <a:ext uri="{FF2B5EF4-FFF2-40B4-BE49-F238E27FC236}">
                  <a16:creationId xmlns:a16="http://schemas.microsoft.com/office/drawing/2014/main" id="{006C1232-BA8A-C047-970E-5FD74D6A0A42}"/>
                </a:ext>
              </a:extLst>
            </p:cNvPr>
            <p:cNvCxnSpPr/>
            <p:nvPr/>
          </p:nvCxnSpPr>
          <p:spPr>
            <a:xfrm>
              <a:off x="7194225" y="1535750"/>
              <a:ext cx="0" cy="1774800"/>
            </a:xfrm>
            <a:prstGeom prst="straightConnector1">
              <a:avLst/>
            </a:prstGeom>
            <a:noFill/>
            <a:ln w="9525" cap="flat" cmpd="sng">
              <a:solidFill>
                <a:srgbClr val="3B7EA1"/>
              </a:solidFill>
              <a:prstDash val="solid"/>
              <a:round/>
              <a:headEnd type="none" w="lg" len="lg"/>
              <a:tailEnd type="none" w="lg" len="lg"/>
            </a:ln>
          </p:spPr>
        </p:cxnSp>
        <p:cxnSp>
          <p:nvCxnSpPr>
            <p:cNvPr id="12" name="Shape 1321">
              <a:extLst>
                <a:ext uri="{FF2B5EF4-FFF2-40B4-BE49-F238E27FC236}">
                  <a16:creationId xmlns:a16="http://schemas.microsoft.com/office/drawing/2014/main" id="{422D959A-76EE-CB4E-BC8C-AB4B86B1A920}"/>
                </a:ext>
              </a:extLst>
            </p:cNvPr>
            <p:cNvCxnSpPr/>
            <p:nvPr/>
          </p:nvCxnSpPr>
          <p:spPr>
            <a:xfrm rot="10800000">
              <a:off x="6229875" y="2423150"/>
              <a:ext cx="1928699" cy="0"/>
            </a:xfrm>
            <a:prstGeom prst="straightConnector1">
              <a:avLst/>
            </a:prstGeom>
            <a:noFill/>
            <a:ln w="9525" cap="flat" cmpd="sng">
              <a:solidFill>
                <a:srgbClr val="3B7EA1"/>
              </a:solidFill>
              <a:prstDash val="solid"/>
              <a:round/>
              <a:headEnd type="none" w="lg" len="lg"/>
              <a:tailEnd type="none" w="lg" len="lg"/>
            </a:ln>
          </p:spPr>
        </p:cxnSp>
        <p:sp>
          <p:nvSpPr>
            <p:cNvPr id="13" name="Shape 1323">
              <a:extLst>
                <a:ext uri="{FF2B5EF4-FFF2-40B4-BE49-F238E27FC236}">
                  <a16:creationId xmlns:a16="http://schemas.microsoft.com/office/drawing/2014/main" id="{2FC01E23-2A50-284C-B061-A962AB559FB8}"/>
                </a:ext>
              </a:extLst>
            </p:cNvPr>
            <p:cNvSpPr/>
            <p:nvPr/>
          </p:nvSpPr>
          <p:spPr>
            <a:xfrm>
              <a:off x="6248400" y="1981200"/>
              <a:ext cx="1907050" cy="904800"/>
            </a:xfrm>
            <a:custGeom>
              <a:avLst/>
              <a:gdLst/>
              <a:ahLst/>
              <a:cxnLst/>
              <a:rect l="0" t="0" r="0" b="0"/>
              <a:pathLst>
                <a:path w="76282" h="36192" extrusionOk="0">
                  <a:moveTo>
                    <a:pt x="0" y="36192"/>
                  </a:moveTo>
                  <a:cubicBezTo>
                    <a:pt x="4315" y="35635"/>
                    <a:pt x="19627" y="35914"/>
                    <a:pt x="25891" y="32852"/>
                  </a:cubicBezTo>
                  <a:cubicBezTo>
                    <a:pt x="32155" y="29789"/>
                    <a:pt x="33639" y="22829"/>
                    <a:pt x="37584" y="17818"/>
                  </a:cubicBezTo>
                  <a:cubicBezTo>
                    <a:pt x="41528" y="12806"/>
                    <a:pt x="43106" y="5753"/>
                    <a:pt x="49556" y="2784"/>
                  </a:cubicBezTo>
                  <a:cubicBezTo>
                    <a:pt x="56005" y="-185"/>
                    <a:pt x="71827" y="464"/>
                    <a:pt x="76282" y="0"/>
                  </a:cubicBezTo>
                </a:path>
              </a:pathLst>
            </a:custGeom>
            <a:noFill/>
            <a:ln w="38100" cap="flat" cmpd="sng">
              <a:solidFill>
                <a:srgbClr val="000000"/>
              </a:solidFill>
              <a:prstDash val="solid"/>
              <a:round/>
              <a:headEnd type="none" w="lg" len="lg"/>
              <a:tailEnd type="none" w="lg" len="lg"/>
            </a:ln>
          </p:spPr>
        </p:sp>
      </p:grpSp>
      <p:sp>
        <p:nvSpPr>
          <p:cNvPr id="14" name="Shape 1322">
            <a:extLst>
              <a:ext uri="{FF2B5EF4-FFF2-40B4-BE49-F238E27FC236}">
                <a16:creationId xmlns:a16="http://schemas.microsoft.com/office/drawing/2014/main" id="{1A7DDFD0-C76A-7042-8743-648F51410CE8}"/>
              </a:ext>
            </a:extLst>
          </p:cNvPr>
          <p:cNvSpPr txBox="1"/>
          <p:nvPr/>
        </p:nvSpPr>
        <p:spPr>
          <a:xfrm>
            <a:off x="6229875" y="3411707"/>
            <a:ext cx="1907049" cy="474493"/>
          </a:xfrm>
          <a:prstGeom prst="rect">
            <a:avLst/>
          </a:prstGeom>
          <a:noFill/>
          <a:ln>
            <a:noFill/>
          </a:ln>
        </p:spPr>
        <p:txBody>
          <a:bodyPr lIns="91425" tIns="91425" rIns="91425" bIns="91425" anchor="ctr" anchorCtr="0">
            <a:noAutofit/>
          </a:bodyPr>
          <a:lstStyle/>
          <a:p>
            <a:pPr lvl="0" algn="ctr">
              <a:spcBef>
                <a:spcPts val="0"/>
              </a:spcBef>
              <a:buNone/>
            </a:pPr>
            <a:r>
              <a:rPr lang="en-US" dirty="0"/>
              <a:t>Sigmoid</a:t>
            </a:r>
            <a:endParaRPr lang="en" dirty="0"/>
          </a:p>
        </p:txBody>
      </p:sp>
      <p:cxnSp>
        <p:nvCxnSpPr>
          <p:cNvPr id="16" name="Shape 1319">
            <a:extLst>
              <a:ext uri="{FF2B5EF4-FFF2-40B4-BE49-F238E27FC236}">
                <a16:creationId xmlns:a16="http://schemas.microsoft.com/office/drawing/2014/main" id="{3C0E1C5E-C786-3041-9B38-20E0322CEDB6}"/>
              </a:ext>
            </a:extLst>
          </p:cNvPr>
          <p:cNvCxnSpPr/>
          <p:nvPr/>
        </p:nvCxnSpPr>
        <p:spPr>
          <a:xfrm rot="10800000">
            <a:off x="6312900" y="5071425"/>
            <a:ext cx="1928699" cy="0"/>
          </a:xfrm>
          <a:prstGeom prst="straightConnector1">
            <a:avLst/>
          </a:prstGeom>
          <a:noFill/>
          <a:ln w="9525" cap="flat" cmpd="sng">
            <a:solidFill>
              <a:srgbClr val="3B7EA1"/>
            </a:solidFill>
            <a:prstDash val="solid"/>
            <a:round/>
            <a:headEnd type="none" w="lg" len="lg"/>
            <a:tailEnd type="none" w="lg" len="lg"/>
          </a:ln>
        </p:spPr>
      </p:cxnSp>
      <p:grpSp>
        <p:nvGrpSpPr>
          <p:cNvPr id="7" name="Group 6">
            <a:extLst>
              <a:ext uri="{FF2B5EF4-FFF2-40B4-BE49-F238E27FC236}">
                <a16:creationId xmlns:a16="http://schemas.microsoft.com/office/drawing/2014/main" id="{02A45D7F-6A54-486D-969B-A081AB07DC41}"/>
              </a:ext>
            </a:extLst>
          </p:cNvPr>
          <p:cNvGrpSpPr/>
          <p:nvPr/>
        </p:nvGrpSpPr>
        <p:grpSpPr>
          <a:xfrm>
            <a:off x="6323725" y="4191000"/>
            <a:ext cx="1844425" cy="1890127"/>
            <a:chOff x="6323725" y="4068698"/>
            <a:chExt cx="1844425" cy="1890127"/>
          </a:xfrm>
        </p:grpSpPr>
        <p:cxnSp>
          <p:nvCxnSpPr>
            <p:cNvPr id="15" name="Shape 1318">
              <a:extLst>
                <a:ext uri="{FF2B5EF4-FFF2-40B4-BE49-F238E27FC236}">
                  <a16:creationId xmlns:a16="http://schemas.microsoft.com/office/drawing/2014/main" id="{5F8C1163-8CBA-B944-8DDA-8A444CED7837}"/>
                </a:ext>
              </a:extLst>
            </p:cNvPr>
            <p:cNvCxnSpPr/>
            <p:nvPr/>
          </p:nvCxnSpPr>
          <p:spPr>
            <a:xfrm>
              <a:off x="7277250" y="4184025"/>
              <a:ext cx="0" cy="1774800"/>
            </a:xfrm>
            <a:prstGeom prst="straightConnector1">
              <a:avLst/>
            </a:prstGeom>
            <a:noFill/>
            <a:ln w="9525" cap="flat" cmpd="sng">
              <a:solidFill>
                <a:srgbClr val="3B7EA1"/>
              </a:solidFill>
              <a:prstDash val="solid"/>
              <a:round/>
              <a:headEnd type="none" w="lg" len="lg"/>
              <a:tailEnd type="none" w="lg" len="lg"/>
            </a:ln>
          </p:spPr>
        </p:cxnSp>
        <p:sp>
          <p:nvSpPr>
            <p:cNvPr id="17" name="Shape 1324">
              <a:extLst>
                <a:ext uri="{FF2B5EF4-FFF2-40B4-BE49-F238E27FC236}">
                  <a16:creationId xmlns:a16="http://schemas.microsoft.com/office/drawing/2014/main" id="{FC060A12-1C6F-4A4E-B5FA-D9FB6697A9E0}"/>
                </a:ext>
              </a:extLst>
            </p:cNvPr>
            <p:cNvSpPr/>
            <p:nvPr/>
          </p:nvSpPr>
          <p:spPr>
            <a:xfrm>
              <a:off x="6323725" y="4068698"/>
              <a:ext cx="1844425" cy="883925"/>
            </a:xfrm>
            <a:custGeom>
              <a:avLst/>
              <a:gdLst/>
              <a:ahLst/>
              <a:cxnLst/>
              <a:rect l="0" t="0" r="0" b="0"/>
              <a:pathLst>
                <a:path w="73777" h="35357" extrusionOk="0">
                  <a:moveTo>
                    <a:pt x="0" y="35357"/>
                  </a:moveTo>
                  <a:lnTo>
                    <a:pt x="38420" y="35357"/>
                  </a:lnTo>
                  <a:lnTo>
                    <a:pt x="73777" y="0"/>
                  </a:lnTo>
                </a:path>
              </a:pathLst>
            </a:custGeom>
            <a:noFill/>
            <a:ln w="38100" cap="flat" cmpd="sng">
              <a:solidFill>
                <a:srgbClr val="000000"/>
              </a:solidFill>
              <a:prstDash val="solid"/>
              <a:round/>
              <a:headEnd type="none" w="lg" len="lg"/>
              <a:tailEnd type="none" w="lg" len="lg"/>
            </a:ln>
          </p:spPr>
        </p:sp>
      </p:grpSp>
      <p:sp>
        <p:nvSpPr>
          <p:cNvPr id="18" name="Shape 1322">
            <a:extLst>
              <a:ext uri="{FF2B5EF4-FFF2-40B4-BE49-F238E27FC236}">
                <a16:creationId xmlns:a16="http://schemas.microsoft.com/office/drawing/2014/main" id="{AE0CA8FA-5F74-2F41-A176-918B56B86DC4}"/>
              </a:ext>
            </a:extLst>
          </p:cNvPr>
          <p:cNvSpPr txBox="1"/>
          <p:nvPr/>
        </p:nvSpPr>
        <p:spPr>
          <a:xfrm>
            <a:off x="6312894" y="6019800"/>
            <a:ext cx="1928700" cy="467699"/>
          </a:xfrm>
          <a:prstGeom prst="rect">
            <a:avLst/>
          </a:prstGeom>
          <a:noFill/>
          <a:ln>
            <a:noFill/>
          </a:ln>
        </p:spPr>
        <p:txBody>
          <a:bodyPr lIns="91425" tIns="91425" rIns="91425" bIns="91425" anchor="ctr" anchorCtr="0">
            <a:noAutofit/>
          </a:bodyPr>
          <a:lstStyle/>
          <a:p>
            <a:pPr lvl="0" algn="ctr">
              <a:spcBef>
                <a:spcPts val="0"/>
              </a:spcBef>
              <a:buNone/>
            </a:pPr>
            <a:r>
              <a:rPr lang="en-US" dirty="0"/>
              <a:t>ReLu</a:t>
            </a:r>
            <a:endParaRPr lang="en" dirty="0"/>
          </a:p>
        </p:txBody>
      </p:sp>
    </p:spTree>
    <p:extLst>
      <p:ext uri="{BB962C8B-B14F-4D97-AF65-F5344CB8AC3E}">
        <p14:creationId xmlns:p14="http://schemas.microsoft.com/office/powerpoint/2010/main" val="2516399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lstStyle/>
          <a:p>
            <a:r>
              <a:rPr lang="en-US" dirty="0"/>
              <a:t>Distributed Model training</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p:txBody>
          <a:bodyPr/>
          <a:lstStyle/>
          <a:p>
            <a:r>
              <a:rPr lang="en-US" sz="2000" dirty="0"/>
              <a:t>Many DL models today take days to train, even on the latest GPUs</a:t>
            </a:r>
          </a:p>
          <a:p>
            <a:r>
              <a:rPr lang="en-US" sz="2000" dirty="0"/>
              <a:t>How do you do R&amp;D?</a:t>
            </a:r>
          </a:p>
          <a:p>
            <a:pPr lvl="1"/>
            <a:r>
              <a:rPr lang="en-US" sz="1800" dirty="0"/>
              <a:t>Design DL network</a:t>
            </a:r>
          </a:p>
          <a:p>
            <a:pPr lvl="1"/>
            <a:r>
              <a:rPr lang="en-US" sz="1800" dirty="0"/>
              <a:t>Train</a:t>
            </a:r>
          </a:p>
          <a:p>
            <a:pPr lvl="1"/>
            <a:r>
              <a:rPr lang="en-US" sz="1800" dirty="0"/>
              <a:t>See the results</a:t>
            </a:r>
          </a:p>
          <a:p>
            <a:pPr lvl="1"/>
            <a:r>
              <a:rPr lang="en-US" sz="1800" dirty="0"/>
              <a:t>Tweak DL network hyperparameters</a:t>
            </a:r>
          </a:p>
          <a:p>
            <a:pPr lvl="1"/>
            <a:r>
              <a:rPr lang="en-US" sz="1800" dirty="0"/>
              <a:t>Repeat until “good enough”</a:t>
            </a:r>
          </a:p>
          <a:p>
            <a:r>
              <a:rPr lang="en-US" sz="2000" dirty="0"/>
              <a:t>Experiment time is too long; must shorten it</a:t>
            </a:r>
          </a:p>
          <a:p>
            <a:r>
              <a:rPr lang="en-US" sz="2000" dirty="0"/>
              <a:t>Train on multiple GPUs at the same time! </a:t>
            </a:r>
          </a:p>
          <a:p>
            <a:r>
              <a:rPr lang="en-US" sz="2000" dirty="0"/>
              <a:t>Train on clusters of machines</a:t>
            </a:r>
          </a:p>
          <a:p>
            <a:r>
              <a:rPr lang="en-US" sz="2000" dirty="0"/>
              <a:t>Model parallelization: assign different model layers to different GPUs</a:t>
            </a:r>
          </a:p>
          <a:p>
            <a:r>
              <a:rPr lang="en-US" sz="2000" dirty="0"/>
              <a:t>Data parallelization: split the data batch between GPUs</a:t>
            </a:r>
          </a:p>
          <a:p>
            <a:r>
              <a:rPr lang="en-US" sz="2000" dirty="0"/>
              <a:t>Convergence? Accuracy?</a:t>
            </a:r>
          </a:p>
        </p:txBody>
      </p:sp>
    </p:spTree>
    <p:extLst>
      <p:ext uri="{BB962C8B-B14F-4D97-AF65-F5344CB8AC3E}">
        <p14:creationId xmlns:p14="http://schemas.microsoft.com/office/powerpoint/2010/main" val="244997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lstStyle/>
          <a:p>
            <a:r>
              <a:rPr lang="en-US" dirty="0"/>
              <a:t>Better GPU Support</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p:txBody>
          <a:bodyPr/>
          <a:lstStyle/>
          <a:p>
            <a:r>
              <a:rPr lang="en-US" sz="2200" dirty="0"/>
              <a:t>GPUs started as mere graphics cards</a:t>
            </a:r>
          </a:p>
          <a:p>
            <a:pPr lvl="1"/>
            <a:r>
              <a:rPr lang="en-US" sz="2000" dirty="0"/>
              <a:t>In order to use an NVIDIA GPU today you need to download proprietary drivers from NVIDIA</a:t>
            </a:r>
          </a:p>
          <a:p>
            <a:r>
              <a:rPr lang="en-US" sz="2200" dirty="0"/>
              <a:t>No OS today considers GPUs first-class citizens</a:t>
            </a:r>
          </a:p>
          <a:p>
            <a:r>
              <a:rPr lang="en-US" sz="2200" dirty="0"/>
              <a:t>You can’t see GPU utilization using OS-level tools</a:t>
            </a:r>
          </a:p>
          <a:p>
            <a:r>
              <a:rPr lang="en-US" sz="2200" dirty="0"/>
              <a:t>Schedulers (Hadoop, Yarn, Spark) must evolve to support GPUs, but at the moment, this support is lacking or nascent</a:t>
            </a:r>
          </a:p>
          <a:p>
            <a:r>
              <a:rPr lang="en-US" sz="2200" dirty="0"/>
              <a:t>Metering and chargeback</a:t>
            </a:r>
          </a:p>
          <a:p>
            <a:r>
              <a:rPr lang="en-US" sz="2200" dirty="0"/>
              <a:t>Quotas, limits, tenant isolation</a:t>
            </a:r>
          </a:p>
          <a:p>
            <a:r>
              <a:rPr lang="en-US" sz="2200" dirty="0"/>
              <a:t>Low-latency overlay networking</a:t>
            </a:r>
          </a:p>
          <a:p>
            <a:r>
              <a:rPr lang="en-US" sz="2200" dirty="0"/>
              <a:t>GPU gang scheduling</a:t>
            </a:r>
          </a:p>
          <a:p>
            <a:r>
              <a:rPr lang="en-US" sz="2200" dirty="0"/>
              <a:t>Inference: GPU hogging</a:t>
            </a:r>
          </a:p>
        </p:txBody>
      </p:sp>
    </p:spTree>
    <p:extLst>
      <p:ext uri="{BB962C8B-B14F-4D97-AF65-F5344CB8AC3E}">
        <p14:creationId xmlns:p14="http://schemas.microsoft.com/office/powerpoint/2010/main" val="1531658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lstStyle/>
          <a:p>
            <a:r>
              <a:rPr lang="en-US" dirty="0"/>
              <a:t>The Processing Power</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a:xfrm>
            <a:off x="457200" y="1600201"/>
            <a:ext cx="8229600" cy="1981199"/>
          </a:xfrm>
        </p:spPr>
        <p:txBody>
          <a:bodyPr/>
          <a:lstStyle/>
          <a:p>
            <a:r>
              <a:rPr lang="en-US" sz="1800" dirty="0"/>
              <a:t>Once NVIDIA ported their CUDA framework to NN, it became possible to use GPUs for DL.</a:t>
            </a:r>
          </a:p>
          <a:p>
            <a:r>
              <a:rPr lang="en-US" sz="1800" dirty="0"/>
              <a:t>CUDNN is the de facto standard.</a:t>
            </a:r>
          </a:p>
          <a:p>
            <a:r>
              <a:rPr lang="en-US" sz="1800" dirty="0"/>
              <a:t>The increase in processing capacity is very rapid.</a:t>
            </a:r>
          </a:p>
          <a:p>
            <a:r>
              <a:rPr lang="en-US" sz="1800" dirty="0"/>
              <a:t>V-100 32GB is the fastest right now, ~3 times faster than the previous </a:t>
            </a:r>
            <a:br>
              <a:rPr lang="en-US" sz="1800" dirty="0"/>
            </a:br>
            <a:r>
              <a:rPr lang="en-US" sz="1800" dirty="0"/>
              <a:t>generation (P-100).</a:t>
            </a:r>
          </a:p>
        </p:txBody>
      </p:sp>
      <p:pic>
        <p:nvPicPr>
          <p:cNvPr id="20" name="Picture 19">
            <a:extLst>
              <a:ext uri="{FF2B5EF4-FFF2-40B4-BE49-F238E27FC236}">
                <a16:creationId xmlns:a16="http://schemas.microsoft.com/office/drawing/2014/main" id="{FF9EA551-9574-9448-A3AF-B9E2B029C52E}"/>
              </a:ext>
            </a:extLst>
          </p:cNvPr>
          <p:cNvPicPr>
            <a:picLocks noChangeAspect="1"/>
          </p:cNvPicPr>
          <p:nvPr/>
        </p:nvPicPr>
        <p:blipFill rotWithShape="1">
          <a:blip r:embed="rId3">
            <a:extLst>
              <a:ext uri="{28A0092B-C50C-407E-A947-70E740481C1C}">
                <a14:useLocalDpi xmlns:a14="http://schemas.microsoft.com/office/drawing/2010/main" val="0"/>
              </a:ext>
            </a:extLst>
          </a:blip>
          <a:srcRect l="3320" t="7451" r="8679" b="7850"/>
          <a:stretch/>
        </p:blipFill>
        <p:spPr>
          <a:xfrm>
            <a:off x="5013556" y="3550849"/>
            <a:ext cx="3673244" cy="3111205"/>
          </a:xfrm>
          <a:prstGeom prst="rect">
            <a:avLst/>
          </a:prstGeom>
        </p:spPr>
      </p:pic>
      <p:pic>
        <p:nvPicPr>
          <p:cNvPr id="22" name="Picture 21">
            <a:extLst>
              <a:ext uri="{FF2B5EF4-FFF2-40B4-BE49-F238E27FC236}">
                <a16:creationId xmlns:a16="http://schemas.microsoft.com/office/drawing/2014/main" id="{C1F7F6F5-9E96-AE44-A447-A3904C9F5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303335"/>
            <a:ext cx="4148328" cy="1606233"/>
          </a:xfrm>
          <a:prstGeom prst="rect">
            <a:avLst/>
          </a:prstGeom>
        </p:spPr>
      </p:pic>
    </p:spTree>
    <p:extLst>
      <p:ext uri="{BB962C8B-B14F-4D97-AF65-F5344CB8AC3E}">
        <p14:creationId xmlns:p14="http://schemas.microsoft.com/office/powerpoint/2010/main" val="324248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EC78-B355-F344-9B75-EBB229D2E7B2}"/>
              </a:ext>
            </a:extLst>
          </p:cNvPr>
          <p:cNvSpPr>
            <a:spLocks noGrp="1"/>
          </p:cNvSpPr>
          <p:nvPr>
            <p:ph type="title"/>
          </p:nvPr>
        </p:nvSpPr>
        <p:spPr/>
        <p:txBody>
          <a:bodyPr/>
          <a:lstStyle/>
          <a:p>
            <a:r>
              <a:rPr lang="en-US" dirty="0"/>
              <a:t>Deep Learning Frameworks</a:t>
            </a:r>
          </a:p>
        </p:txBody>
      </p:sp>
      <p:sp>
        <p:nvSpPr>
          <p:cNvPr id="3" name="Content Placeholder 2">
            <a:extLst>
              <a:ext uri="{FF2B5EF4-FFF2-40B4-BE49-F238E27FC236}">
                <a16:creationId xmlns:a16="http://schemas.microsoft.com/office/drawing/2014/main" id="{34257CD4-6B08-A94C-8F63-6C858BE893FC}"/>
              </a:ext>
            </a:extLst>
          </p:cNvPr>
          <p:cNvSpPr>
            <a:spLocks noGrp="1"/>
          </p:cNvSpPr>
          <p:nvPr>
            <p:ph idx="1"/>
          </p:nvPr>
        </p:nvSpPr>
        <p:spPr/>
        <p:txBody>
          <a:bodyPr/>
          <a:lstStyle/>
          <a:p>
            <a:r>
              <a:rPr lang="en-US" sz="2800" dirty="0"/>
              <a:t>Coding neurons by hand is very inefficient</a:t>
            </a:r>
          </a:p>
          <a:p>
            <a:r>
              <a:rPr lang="en-US" sz="2800" dirty="0"/>
              <a:t>Same for the neural layers—too low level</a:t>
            </a:r>
          </a:p>
          <a:p>
            <a:r>
              <a:rPr lang="en-US" sz="2800" dirty="0"/>
              <a:t>Coding to GPUs is very specialized</a:t>
            </a:r>
          </a:p>
          <a:p>
            <a:pPr lvl="1"/>
            <a:r>
              <a:rPr lang="en-US" sz="2400" dirty="0"/>
              <a:t>Most people don’t know CUDA</a:t>
            </a:r>
          </a:p>
          <a:p>
            <a:r>
              <a:rPr lang="en-US" sz="2800" dirty="0"/>
              <a:t>Hardware constantly changes</a:t>
            </a:r>
          </a:p>
          <a:p>
            <a:r>
              <a:rPr lang="en-US" sz="2800" dirty="0"/>
              <a:t>Also…</a:t>
            </a:r>
          </a:p>
          <a:p>
            <a:r>
              <a:rPr lang="en-US" sz="2800" dirty="0"/>
              <a:t>There are many existing neural networks from which to choose</a:t>
            </a:r>
          </a:p>
          <a:p>
            <a:r>
              <a:rPr lang="en-US" sz="2800" dirty="0"/>
              <a:t>Odds are you can just pick one from GitHub</a:t>
            </a:r>
          </a:p>
          <a:p>
            <a:r>
              <a:rPr lang="en-US" sz="2800" dirty="0"/>
              <a:t>At most, need to tweak it a little bit</a:t>
            </a:r>
          </a:p>
        </p:txBody>
      </p:sp>
    </p:spTree>
    <p:extLst>
      <p:ext uri="{BB962C8B-B14F-4D97-AF65-F5344CB8AC3E}">
        <p14:creationId xmlns:p14="http://schemas.microsoft.com/office/powerpoint/2010/main" val="29024997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55&quot;&gt;&lt;object type=&quot;3&quot; unique_id=&quot;10056&quot;&gt;&lt;property id=&quot;20148&quot; value=&quot;5&quot;/&gt;&lt;property id=&quot;20300&quot; value=&quot;Slide 1 - &amp;quot;Insert Title Here&amp;quot;&quot;/&gt;&lt;property id=&quot;20307&quot; value=&quot;269&quot;/&gt;&lt;/object&gt;&lt;object type=&quot;3&quot; unique_id=&quot;10057&quot;&gt;&lt;property id=&quot;20148&quot; value=&quot;5&quot;/&gt;&lt;property id=&quot;20300&quot; value=&quot;Slide 2 - &amp;quot;Header&amp;quot;&quot;/&gt;&lt;property id=&quot;20307&quot; value=&quot;266&quot;/&gt;&lt;/object&gt;&lt;object type=&quot;3&quot; unique_id=&quot;10058&quot;&gt;&lt;property id=&quot;20148&quot; value=&quot;5&quot;/&gt;&lt;property id=&quot;20300&quot; value=&quot;Slide 7&quot;/&gt;&lt;property id=&quot;20307&quot; value=&quot;267&quot;/&gt;&lt;/object&gt;&lt;object type=&quot;3&quot; unique_id=&quot;48163&quot;&gt;&lt;property id=&quot;20148&quot; value=&quot;5&quot;/&gt;&lt;property id=&quot;20300&quot; value=&quot;Slide 3&quot;/&gt;&lt;property id=&quot;20307&quot; value=&quot;270&quot;/&gt;&lt;/object&gt;&lt;object type=&quot;3&quot; unique_id=&quot;48164&quot;&gt;&lt;property id=&quot;20148&quot; value=&quot;5&quot;/&gt;&lt;property id=&quot;20300&quot; value=&quot;Slide 4&quot;/&gt;&lt;property id=&quot;20307&quot; value=&quot;271&quot;/&gt;&lt;/object&gt;&lt;object type=&quot;3&quot; unique_id=&quot;48165&quot;&gt;&lt;property id=&quot;20148&quot; value=&quot;5&quot;/&gt;&lt;property id=&quot;20300&quot; value=&quot;Slide 5&quot;/&gt;&lt;property id=&quot;20307&quot; value=&quot;272&quot;/&gt;&lt;/object&gt;&lt;object type=&quot;3&quot; unique_id=&quot;48166&quot;&gt;&lt;property id=&quot;20148&quot; value=&quot;5&quot;/&gt;&lt;property id=&quot;20300&quot; value=&quot;Slide 6&quot;/&gt;&lt;property id=&quot;20307&quot; value=&quot;273&quot;/&gt;&lt;/object&gt;&lt;/object&gt;&lt;object type=&quot;8&quot; unique_id=&quot;10063&quot;&gt;&lt;/object&gt;&lt;/object&gt;&lt;/database&gt;"/>
  <p:tag name="SECTOMILLISECCONVERTED"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3213</TotalTime>
  <Words>3549</Words>
  <Application>Microsoft Macintosh PowerPoint</Application>
  <PresentationFormat>On-screen Show (4:3)</PresentationFormat>
  <Paragraphs>797</Paragraphs>
  <Slides>71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Cambria Math</vt:lpstr>
      <vt:lpstr>Courier New</vt:lpstr>
      <vt:lpstr>1_Office Theme</vt:lpstr>
      <vt:lpstr>Some Basic Definitions</vt:lpstr>
      <vt:lpstr>Deep Learning: Summary</vt:lpstr>
      <vt:lpstr>Not So Neural</vt:lpstr>
      <vt:lpstr>What’s So Deep About It?</vt:lpstr>
      <vt:lpstr>What’s So “Deep”?</vt:lpstr>
      <vt:lpstr>The Datasets</vt:lpstr>
      <vt:lpstr>The Technique</vt:lpstr>
      <vt:lpstr>The Processing Power</vt:lpstr>
      <vt:lpstr>Deep Learning Frameworks</vt:lpstr>
      <vt:lpstr>Image Classification</vt:lpstr>
      <vt:lpstr>Object Detection</vt:lpstr>
      <vt:lpstr>Semantic Segmentation</vt:lpstr>
      <vt:lpstr>Video to Language</vt:lpstr>
      <vt:lpstr>Automatic Speech Recognition</vt:lpstr>
      <vt:lpstr>Language to Language Translation</vt:lpstr>
      <vt:lpstr>Question–Answer</vt:lpstr>
      <vt:lpstr>Question–Answer</vt:lpstr>
      <vt:lpstr>Speech Generation</vt:lpstr>
      <vt:lpstr>Robotics and Gaming</vt:lpstr>
      <vt:lpstr>Deep Fakes</vt:lpstr>
      <vt:lpstr>An Artificial Neuron</vt:lpstr>
      <vt:lpstr>A Fully Connected Layer</vt:lpstr>
      <vt:lpstr>Stacking Layers</vt:lpstr>
      <vt:lpstr>A Loss Function</vt:lpstr>
      <vt:lpstr>Back Propagation</vt:lpstr>
      <vt:lpstr>Convolution Operation</vt:lpstr>
      <vt:lpstr>Padding</vt:lpstr>
      <vt:lpstr>Stride: Skip Over</vt:lpstr>
      <vt:lpstr>A 2D Convolutional Filter</vt:lpstr>
      <vt:lpstr>A 2D Feature Map</vt:lpstr>
      <vt:lpstr>1D ConvNets</vt:lpstr>
      <vt:lpstr>(Max) Pooling</vt:lpstr>
      <vt:lpstr>(Max) Pooling</vt:lpstr>
      <vt:lpstr>Regularization</vt:lpstr>
      <vt:lpstr>Activation Functions</vt:lpstr>
      <vt:lpstr>Speeding Up Convergence</vt:lpstr>
      <vt:lpstr>Normalization</vt:lpstr>
      <vt:lpstr>RNNs: One Unit</vt:lpstr>
      <vt:lpstr>RNNs: Layer</vt:lpstr>
      <vt:lpstr>RNNs: Stacking Layers</vt:lpstr>
      <vt:lpstr>RNNs: n Inputs, m Outputs</vt:lpstr>
      <vt:lpstr>RNNs: How Can  We Remember Long Term?</vt:lpstr>
      <vt:lpstr>LSTMs</vt:lpstr>
      <vt:lpstr>GRUs</vt:lpstr>
      <vt:lpstr>Bi-Directional RNNs</vt:lpstr>
      <vt:lpstr>Attention Layers</vt:lpstr>
      <vt:lpstr>A Deep Learning Framework</vt:lpstr>
      <vt:lpstr>UC Berkeley Caffe</vt:lpstr>
      <vt:lpstr>Google TensorFlow</vt:lpstr>
      <vt:lpstr>Keras</vt:lpstr>
      <vt:lpstr>1D ConvNets in Keras</vt:lpstr>
      <vt:lpstr>NVIDIA DIGITS</vt:lpstr>
      <vt:lpstr>DIGITS: Homepage</vt:lpstr>
      <vt:lpstr>DIGITS: Training</vt:lpstr>
      <vt:lpstr>DIGITS: Running Jobs</vt:lpstr>
      <vt:lpstr>GPUs</vt:lpstr>
      <vt:lpstr>Laptop GPUs</vt:lpstr>
      <vt:lpstr>Desktop GPUs</vt:lpstr>
      <vt:lpstr>NVIDIA DGX Station</vt:lpstr>
      <vt:lpstr>Laptop GPUs</vt:lpstr>
      <vt:lpstr>NVLink and DGX-1</vt:lpstr>
      <vt:lpstr>NVSwitch</vt:lpstr>
      <vt:lpstr>Google (Cloud) TPUs</vt:lpstr>
      <vt:lpstr>Low Power DL Engines</vt:lpstr>
      <vt:lpstr>CPUs for DL</vt:lpstr>
      <vt:lpstr>Adversarial Examples</vt:lpstr>
      <vt:lpstr>Interpretability</vt:lpstr>
      <vt:lpstr>Model QA</vt:lpstr>
      <vt:lpstr>Learning Like a Human</vt:lpstr>
      <vt:lpstr>Distributed Model training</vt:lpstr>
      <vt:lpstr>Better GPU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California, Berkeley</dc:title>
  <dc:creator>Administrator</dc:creator>
  <cp:lastModifiedBy>Brad DesAulniers</cp:lastModifiedBy>
  <cp:revision>417</cp:revision>
  <dcterms:created xsi:type="dcterms:W3CDTF">2016-03-21T14:12:59Z</dcterms:created>
  <dcterms:modified xsi:type="dcterms:W3CDTF">2020-01-28T22:59:56Z</dcterms:modified>
</cp:coreProperties>
</file>